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7"/>
  </p:notesMasterIdLst>
  <p:sldIdLst>
    <p:sldId id="305" r:id="rId4"/>
    <p:sldId id="307" r:id="rId5"/>
    <p:sldId id="308" r:id="rId6"/>
    <p:sldId id="258" r:id="rId7"/>
    <p:sldId id="293" r:id="rId8"/>
    <p:sldId id="294" r:id="rId9"/>
    <p:sldId id="295" r:id="rId10"/>
    <p:sldId id="262" r:id="rId11"/>
    <p:sldId id="296" r:id="rId12"/>
    <p:sldId id="263" r:id="rId13"/>
    <p:sldId id="309" r:id="rId14"/>
    <p:sldId id="297" r:id="rId15"/>
    <p:sldId id="298" r:id="rId16"/>
    <p:sldId id="310" r:id="rId17"/>
    <p:sldId id="316" r:id="rId18"/>
    <p:sldId id="290" r:id="rId19"/>
    <p:sldId id="291" r:id="rId20"/>
    <p:sldId id="299" r:id="rId21"/>
    <p:sldId id="273" r:id="rId22"/>
    <p:sldId id="285" r:id="rId23"/>
    <p:sldId id="287" r:id="rId24"/>
    <p:sldId id="311" r:id="rId25"/>
    <p:sldId id="274" r:id="rId26"/>
    <p:sldId id="303" r:id="rId27"/>
    <p:sldId id="276" r:id="rId28"/>
    <p:sldId id="271" r:id="rId29"/>
    <p:sldId id="301" r:id="rId30"/>
    <p:sldId id="313" r:id="rId31"/>
    <p:sldId id="312" r:id="rId32"/>
    <p:sldId id="314" r:id="rId33"/>
    <p:sldId id="315" r:id="rId34"/>
    <p:sldId id="317" r:id="rId35"/>
    <p:sldId id="318" r:id="rId36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5C8A"/>
    <a:srgbClr val="42708A"/>
    <a:srgbClr val="4D79C7"/>
    <a:srgbClr val="2969A3"/>
    <a:srgbClr val="E26714"/>
    <a:srgbClr val="E95E1F"/>
    <a:srgbClr val="F39415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9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8BC4C89-1757-4120-B74E-37950304EF20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77031D6-4E1E-47A9-9277-AECBE85F5D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9875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64861A-0DC8-4529-B363-D182FB34E8D2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192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9B34E4-7633-44F9-914A-89120C2D551C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03DB78-CF0A-4296-A226-17945097C98F}" type="slidenum">
              <a:rPr lang="zh-CN" altLang="en-US" sz="1800" kern="0">
                <a:solidFill>
                  <a:sysClr val="windowText" lastClr="000000"/>
                </a:solidFill>
              </a:rPr>
              <a:pPr>
                <a:defRPr/>
              </a:pPr>
              <a:t>24</a:t>
            </a:fld>
            <a:endParaRPr lang="zh-CN" altLang="en-US" sz="1800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728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8C48C1-2E4F-4070-97BA-7F6CB5AA576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F453-6216-45B7-944F-D600680673F7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E91C1-8449-41D5-B721-3F6A426F57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758D3-DC41-4E57-A8F7-1653D8A0533B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C571-B4D8-4A1A-94FD-64AD9155D8F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FCD1-03A6-46EC-B5EE-82FCB79DBA3D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F6CDD-13E1-4EFA-B85E-55E09FA64F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幻灯片">
    <p:bg>
      <p:bgPr>
        <a:solidFill>
          <a:srgbClr val="2854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35E09-A2C1-4752-8680-F5EAA8BF7077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088FD-062C-49E9-87F8-BC29414A25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CA6BC-CBEA-4E39-B672-B611050AB66D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96D6F-8E05-4F65-89F9-2692DD0436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D18A-9C98-444E-BC29-EFD8622DEFBB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709-52C3-4AE6-AE6C-297BA3137D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D592-AE52-4371-897A-AE2B79E8A72E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266E-A20E-42CE-A0D7-FAA91C3161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EC1F4-391E-41C1-8CF9-FF1C282500FE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226DE-C350-4092-882C-A8DFBDAEAF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1AE33-5497-4F59-BF9D-381BADD1ABE2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C8ACF-9E66-40A0-AE3E-34AB08EC0C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9BBD1-CAF2-42F3-B226-7A39E0C8B72C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E4DC-282E-401D-A163-FB4D7127A9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F447-A939-4774-859E-23520B48E428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8EEB-B389-486B-B96D-AF786249CC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5B976-3C45-4343-AB25-5B2E1363CDCE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D7DBD-1786-47B8-BA80-279B392D93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9567-1A9C-4578-B618-057D58998E5C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A47E3-1F5E-4333-A156-D83AA2AB4D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35626-96D8-4229-B240-81BE1E313F74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C428-DDB5-46E8-BD11-56376021D2F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96FC4-AC07-4DBC-9401-1CAF2B1E3741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41E2-030D-491D-91E1-15868381DE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3263C-A84B-4E89-BB2B-688E2F77DE51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8D270-7F43-49D8-9422-511D074118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B260-E11D-4CB1-B7C4-96BF15969552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18E26-BC4F-4D48-BE22-995A2EAA16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53E90-3EDF-4A6F-A618-464AA827D0A3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A25BD-F66B-470D-A795-962A0EDA3B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D6E1B-5CD3-439F-90C0-24F50151215C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0A81-A639-4EC2-A6DD-ADD5FB1848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4391-1F01-4093-AC2A-1DD59A102AB2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78288-AA37-4DE2-A8F5-1F2CF3395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C2E83-AAB4-4BA3-9A03-2A119567F851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216C5-0E31-4ECE-A9AE-14F4EC97B2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0B84D-3C3B-4480-943E-F1C6670F805B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C5673-3AB8-4226-BFE7-6ABBE14307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EDCAB-0C68-400D-98A4-FBDBD584EFF3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4998F-92E7-44D3-B574-9CA9B454CC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3B60-E31B-4E2C-A73B-0E6030FFA1A1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AD8A-E955-4FE2-8D90-B4CA46B394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297D-2295-4CEA-AC7E-7EE3154D7257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EC0AF-4ADF-45BE-A3EB-267DF5C2E5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2E2C-5B02-48E2-9B13-7ED72F873DE4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38A3F-F07E-4CE5-B698-86C8703C70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2E9D-3E4C-4823-B653-EEE08408D8CC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A9E9-34B3-4038-8E66-ED54B07C67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FB7FE-3EE4-41D6-8E80-6ABF24E64258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7DBAC-574C-4201-9EFF-ECFC9E3F54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F38F2-6DCC-4FF7-A239-305890A402FD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D6326-9FDB-4346-A3D8-422FD93ECD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C1BA3-7080-4941-AFC3-DE524E6B8A57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77D66-6B63-432B-A17A-390125E6C5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173E0-F6BF-42A5-824C-A8D42471EF62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3597A-9CBB-483B-900B-9D6B485CEE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A0E89-1AB8-4194-8705-0383B8A94631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BA051-1674-48E6-9490-03B6CFCF2A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08A4C-F791-45D9-A354-4E42938B6E38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B3364-B71B-4743-B90B-DC6E3C33F5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92FE8F-B995-4236-999F-7DB59EC93268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D793FC-FFF9-417F-93E4-2DB83F5D32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70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3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A46C7F-FE96-43D7-B456-A161894C7312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5501D5B-DD69-4020-8557-DAB62E7083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66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567CCF-88B7-421C-8428-5297CD077E5E}" type="datetimeFigureOut">
              <a:rPr lang="zh-CN" altLang="en-US"/>
              <a:pPr>
                <a:defRPr/>
              </a:pPr>
              <a:t>2016/3/21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16C0D1-E74C-4839-880C-A407D06090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bys.com.cn/zygh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29.xml"/><Relationship Id="rId4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5C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17800" y="2373313"/>
            <a:ext cx="6338888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en-US" sz="3000" b="1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年度</a:t>
            </a:r>
            <a:r>
              <a:rPr lang="zh-CN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我省大学生职业规划大赛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赛制解读</a:t>
            </a:r>
          </a:p>
        </p:txBody>
      </p:sp>
      <p:sp>
        <p:nvSpPr>
          <p:cNvPr id="3" name="矩形 2"/>
          <p:cNvSpPr/>
          <p:nvPr/>
        </p:nvSpPr>
        <p:spPr>
          <a:xfrm>
            <a:off x="2390775" y="1784350"/>
            <a:ext cx="6981825" cy="2790825"/>
          </a:xfrm>
          <a:prstGeom prst="rect">
            <a:avLst/>
          </a:prstGeom>
          <a:noFill/>
          <a:ln w="25400">
            <a:solidFill>
              <a:schemeClr val="bg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2705100" y="5451475"/>
            <a:ext cx="2106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主讲人： 胡建平</a:t>
            </a:r>
          </a:p>
        </p:txBody>
      </p:sp>
      <p:sp>
        <p:nvSpPr>
          <p:cNvPr id="39941" name="文本框 7"/>
          <p:cNvSpPr txBox="1">
            <a:spLocks noChangeArrowheads="1"/>
          </p:cNvSpPr>
          <p:nvPr/>
        </p:nvSpPr>
        <p:spPr bwMode="auto">
          <a:xfrm>
            <a:off x="2279650" y="3851275"/>
            <a:ext cx="81994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C000"/>
                </a:solidFill>
                <a:latin typeface="Calibri" pitchFamily="34" charset="0"/>
              </a:rPr>
              <a:t> Interpretation of Career Planning  Competition</a:t>
            </a:r>
            <a:endParaRPr lang="zh-CN" altLang="en-US" sz="28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5759450" y="5453063"/>
            <a:ext cx="31448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汇报时间：</a:t>
            </a:r>
            <a:r>
              <a:rPr lang="en-US" altLang="zh-CN" sz="2000" b="1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2016.3.22</a:t>
            </a:r>
            <a:endParaRPr lang="zh-CN" altLang="en-US" sz="2000" b="1" dirty="0">
              <a:solidFill>
                <a:schemeClr val="bg1">
                  <a:lumMod val="9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4540250" y="1216025"/>
            <a:ext cx="6115050" cy="1588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959350" y="1541463"/>
            <a:ext cx="557053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本、专科高校组</a:t>
            </a:r>
            <a:r>
              <a:rPr lang="zh-CN" altLang="en-US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年度总冠军</a:t>
            </a:r>
            <a:r>
              <a:rPr lang="zh-CN" altLang="en-US" sz="28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各</a:t>
            </a:r>
            <a:r>
              <a:rPr lang="en-US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endParaRPr lang="zh-CN" altLang="zh-CN" sz="1600" b="1" kern="1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673600" y="2406650"/>
            <a:ext cx="5875338" cy="4763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467975" y="2451100"/>
            <a:ext cx="1588" cy="1165225"/>
          </a:xfrm>
          <a:prstGeom prst="line">
            <a:avLst/>
          </a:prstGeom>
          <a:ln w="698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4557713" y="2787650"/>
            <a:ext cx="6013450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本、专科高校组</a:t>
            </a:r>
            <a:r>
              <a:rPr lang="zh-CN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职业规划之星</a:t>
            </a:r>
            <a:r>
              <a:rPr lang="zh-CN" altLang="zh-CN" sz="28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各</a:t>
            </a:r>
            <a:r>
              <a:rPr lang="en-US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endParaRPr lang="zh-CN" altLang="en-US" sz="2800" b="1" kern="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直接连接符 39"/>
          <p:cNvCxnSpPr/>
          <p:nvPr/>
        </p:nvCxnSpPr>
        <p:spPr>
          <a:xfrm flipV="1">
            <a:off x="4406900" y="3598863"/>
            <a:ext cx="6122988" cy="26987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0" name="矩形 42"/>
          <p:cNvSpPr>
            <a:spLocks noChangeArrowheads="1"/>
          </p:cNvSpPr>
          <p:nvPr/>
        </p:nvSpPr>
        <p:spPr bwMode="auto">
          <a:xfrm>
            <a:off x="5986463" y="3959225"/>
            <a:ext cx="3467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高校最佳组织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奖</a:t>
            </a:r>
            <a:r>
              <a:rPr lang="en-US" altLang="zh-CN" sz="28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en-US" sz="28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个</a:t>
            </a:r>
            <a:endParaRPr lang="zh-CN" altLang="zh-CN" sz="1600" b="1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4" name="直接连接符 43"/>
          <p:cNvCxnSpPr/>
          <p:nvPr/>
        </p:nvCxnSpPr>
        <p:spPr>
          <a:xfrm>
            <a:off x="4606925" y="4830763"/>
            <a:ext cx="5876925" cy="6350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4329113" y="6005513"/>
            <a:ext cx="6243637" cy="25400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5981700" y="5126038"/>
            <a:ext cx="34988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优秀指导教师</a:t>
            </a:r>
            <a:r>
              <a:rPr lang="zh-CN" altLang="zh-CN" sz="28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奖</a:t>
            </a:r>
            <a:r>
              <a:rPr lang="en-US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endParaRPr lang="zh-CN" altLang="en-US" sz="2800" b="1" kern="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任意多边形 54"/>
          <p:cNvSpPr/>
          <p:nvPr/>
        </p:nvSpPr>
        <p:spPr>
          <a:xfrm>
            <a:off x="12700" y="901700"/>
            <a:ext cx="3340100" cy="5394325"/>
          </a:xfrm>
          <a:custGeom>
            <a:avLst/>
            <a:gdLst>
              <a:gd name="connsiteX0" fmla="*/ 0 w 3339548"/>
              <a:gd name="connsiteY0" fmla="*/ 0 h 4694375"/>
              <a:gd name="connsiteX1" fmla="*/ 3339548 w 3339548"/>
              <a:gd name="connsiteY1" fmla="*/ 0 h 4694375"/>
              <a:gd name="connsiteX2" fmla="*/ 3339548 w 3339548"/>
              <a:gd name="connsiteY2" fmla="*/ 12575 h 4694375"/>
              <a:gd name="connsiteX3" fmla="*/ 2160107 w 3339548"/>
              <a:gd name="connsiteY3" fmla="*/ 2407885 h 4694375"/>
              <a:gd name="connsiteX4" fmla="*/ 3324767 w 3339548"/>
              <a:gd name="connsiteY4" fmla="*/ 4694375 h 4694375"/>
              <a:gd name="connsiteX5" fmla="*/ 0 w 3339548"/>
              <a:gd name="connsiteY5" fmla="*/ 4694375 h 46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39548" h="4694375">
                <a:moveTo>
                  <a:pt x="0" y="0"/>
                </a:moveTo>
                <a:lnTo>
                  <a:pt x="3339548" y="0"/>
                </a:lnTo>
                <a:lnTo>
                  <a:pt x="3339548" y="12575"/>
                </a:lnTo>
                <a:lnTo>
                  <a:pt x="2160107" y="2407885"/>
                </a:lnTo>
                <a:lnTo>
                  <a:pt x="3324767" y="4694375"/>
                </a:lnTo>
                <a:lnTo>
                  <a:pt x="0" y="4694375"/>
                </a:lnTo>
                <a:close/>
              </a:path>
            </a:pathLst>
          </a:custGeom>
          <a:solidFill>
            <a:srgbClr val="365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331788" y="2728913"/>
            <a:ext cx="18288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54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决赛奖项</a:t>
            </a:r>
            <a:endParaRPr lang="zh-CN" altLang="en-US" sz="5400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05175" y="2673350"/>
            <a:ext cx="9083675" cy="2755900"/>
          </a:xfrm>
          <a:prstGeom prst="rect">
            <a:avLst/>
          </a:prstGeom>
          <a:solidFill>
            <a:schemeClr val="accent1">
              <a:alpha val="0"/>
            </a:schemeClr>
          </a:solidFill>
          <a:ln w="793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425" y="930275"/>
            <a:ext cx="5500688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年我省</a:t>
            </a:r>
            <a:endParaRPr lang="en-US" altLang="zh-CN" sz="3600" b="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大学生职业规划大赛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kern="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24775" y="3756025"/>
            <a:ext cx="3568700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b="1" kern="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赛事组织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54813" y="3038475"/>
            <a:ext cx="4643437" cy="996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zh-CN" altLang="en-US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TWO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0" y="2274888"/>
            <a:ext cx="58181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3399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44613" y="2374900"/>
            <a:ext cx="1878012" cy="2124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</a:t>
            </a:r>
            <a:endParaRPr lang="en-US" altLang="zh-CN" sz="66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</a:t>
            </a:r>
          </a:p>
        </p:txBody>
      </p:sp>
      <p:sp>
        <p:nvSpPr>
          <p:cNvPr id="10" name="等腰三角形 9"/>
          <p:cNvSpPr/>
          <p:nvPr/>
        </p:nvSpPr>
        <p:spPr>
          <a:xfrm rot="5400000">
            <a:off x="4492626" y="1509712"/>
            <a:ext cx="304800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549776" y="3300412"/>
            <a:ext cx="304800" cy="263525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51206" name="矩形 2"/>
          <p:cNvSpPr>
            <a:spLocks noChangeArrowheads="1"/>
          </p:cNvSpPr>
          <p:nvPr/>
        </p:nvSpPr>
        <p:spPr bwMode="auto">
          <a:xfrm>
            <a:off x="4876800" y="1349375"/>
            <a:ext cx="3878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zh-CN" sz="32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初赛：</a:t>
            </a:r>
            <a:r>
              <a:rPr lang="zh-CN" altLang="zh-CN" sz="3200" b="1">
                <a:solidFill>
                  <a:srgbClr val="C55A1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各校自行组织</a:t>
            </a:r>
            <a:endParaRPr lang="zh-CN" altLang="en-US" sz="3200" b="1">
              <a:solidFill>
                <a:srgbClr val="C55A11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51207" name="矩形 12"/>
          <p:cNvSpPr>
            <a:spLocks noChangeArrowheads="1"/>
          </p:cNvSpPr>
          <p:nvPr/>
        </p:nvSpPr>
        <p:spPr bwMode="auto">
          <a:xfrm>
            <a:off x="4740275" y="3213100"/>
            <a:ext cx="46148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06400" algn="ctr">
              <a:lnSpc>
                <a:spcPts val="2800"/>
              </a:lnSpc>
            </a:pPr>
            <a:r>
              <a:rPr lang="zh-CN" altLang="zh-CN" sz="3200" b="1">
                <a:latin typeface="微软雅黑" pitchFamily="34" charset="-122"/>
                <a:ea typeface="微软雅黑" pitchFamily="34" charset="-122"/>
              </a:rPr>
              <a:t>学生推荐方法</a:t>
            </a:r>
            <a:r>
              <a:rPr lang="en-US" altLang="zh-CN" sz="3200" b="1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每校</a:t>
            </a:r>
            <a:r>
              <a:rPr lang="en-US" altLang="zh-CN" sz="3200" b="1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3200" b="1">
                <a:latin typeface="微软雅黑" pitchFamily="34" charset="-122"/>
                <a:ea typeface="微软雅黑" pitchFamily="34" charset="-122"/>
              </a:rPr>
              <a:t>人</a:t>
            </a:r>
            <a:endParaRPr lang="en-US" altLang="zh-CN" sz="32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08" name="矩形 13"/>
          <p:cNvSpPr>
            <a:spLocks noChangeArrowheads="1"/>
          </p:cNvSpPr>
          <p:nvPr/>
        </p:nvSpPr>
        <p:spPr bwMode="auto">
          <a:xfrm>
            <a:off x="4570413" y="3805238"/>
            <a:ext cx="71913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06400"/>
            <a:r>
              <a:rPr lang="zh-CN" altLang="zh-CN" sz="24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高校管理员在通过系统向组委会推荐作品，</a:t>
            </a:r>
            <a:endParaRPr lang="en-US" altLang="zh-CN" sz="240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  <a:p>
            <a:pPr indent="406400"/>
            <a:r>
              <a:rPr lang="zh-CN" altLang="zh-CN" sz="24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sz="28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www.jsbys.com.cn/zygh</a:t>
            </a:r>
            <a:endParaRPr lang="en-US" altLang="zh-CN" sz="280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  <a:p>
            <a:pPr indent="406400"/>
            <a:r>
              <a:rPr lang="zh-CN" altLang="zh-CN" sz="24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上传</a:t>
            </a:r>
            <a:r>
              <a:rPr lang="zh-CN" altLang="zh-CN" sz="2800">
                <a:solidFill>
                  <a:schemeClr val="hlink"/>
                </a:solidFill>
                <a:latin typeface="微软雅黑" pitchFamily="34" charset="-122"/>
                <a:ea typeface="微软雅黑" pitchFamily="34" charset="-122"/>
              </a:rPr>
              <a:t>推荐学生</a:t>
            </a:r>
            <a:r>
              <a:rPr lang="zh-CN" altLang="zh-CN" sz="24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的视频文件</a:t>
            </a:r>
            <a:endParaRPr lang="en-US" altLang="zh-CN" sz="240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  <a:p>
            <a:pPr indent="406400"/>
            <a:r>
              <a:rPr lang="zh-CN" altLang="zh-CN" sz="24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上传成功后，省级管理端可看到上传视频</a:t>
            </a:r>
            <a:endParaRPr lang="zh-CN" altLang="zh-CN" sz="140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4994275" y="1933575"/>
            <a:ext cx="3697288" cy="0"/>
          </a:xfrm>
          <a:prstGeom prst="line">
            <a:avLst/>
          </a:prstGeom>
          <a:ln w="41275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3399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44613" y="2374900"/>
            <a:ext cx="1878012" cy="2124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</a:t>
            </a:r>
            <a:endParaRPr lang="en-US" altLang="zh-CN" sz="66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</a:t>
            </a:r>
          </a:p>
        </p:txBody>
      </p:sp>
      <p:sp>
        <p:nvSpPr>
          <p:cNvPr id="10" name="等腰三角形 9"/>
          <p:cNvSpPr/>
          <p:nvPr/>
        </p:nvSpPr>
        <p:spPr>
          <a:xfrm rot="5400000">
            <a:off x="4492626" y="1509712"/>
            <a:ext cx="304800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>
            <a:spLocks noChangeArrowheads="1"/>
          </p:cNvSpPr>
          <p:nvPr/>
        </p:nvSpPr>
        <p:spPr bwMode="auto">
          <a:xfrm rot="5400000">
            <a:off x="5178426" y="3344862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F9D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876800" y="1349375"/>
            <a:ext cx="264636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复赛和决赛：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231" name="矩形 12"/>
          <p:cNvSpPr>
            <a:spLocks noChangeArrowheads="1"/>
          </p:cNvSpPr>
          <p:nvPr/>
        </p:nvSpPr>
        <p:spPr bwMode="auto">
          <a:xfrm>
            <a:off x="5168900" y="3321050"/>
            <a:ext cx="46545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06400" algn="ctr">
              <a:lnSpc>
                <a:spcPts val="2800"/>
              </a:lnSpc>
            </a:pPr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复赛决赛承办工作要求</a:t>
            </a:r>
            <a:endParaRPr lang="en-US" altLang="zh-CN" sz="32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5280025" y="4006850"/>
            <a:ext cx="4730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职业生涯教育工作基础好</a:t>
            </a:r>
            <a:endParaRPr lang="zh-CN" altLang="zh-CN" sz="280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430713" y="4610100"/>
            <a:ext cx="64293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zh-CN" sz="2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会务、赛务工作经验丰富</a:t>
            </a:r>
            <a:endParaRPr lang="zh-CN" altLang="en-US" sz="280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394325" y="5286375"/>
            <a:ext cx="49736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>
            <a:spAutoFit/>
          </a:bodyPr>
          <a:lstStyle/>
          <a:p>
            <a:pPr marL="457200" indent="-457200" algn="ctr" eaLnBrk="0" hangingPunct="0">
              <a:buFont typeface="Arial" panose="020B0604020202020204" pitchFamily="34" charset="0"/>
              <a:buChar char="•"/>
              <a:defRPr/>
            </a:pPr>
            <a:r>
              <a:rPr lang="zh-CN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时间：</a:t>
            </a:r>
            <a:r>
              <a:rPr lang="en-US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2800" b="1" kern="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日前</a:t>
            </a:r>
            <a:r>
              <a:rPr lang="zh-CN" altLang="en-US" sz="2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联系中心 </a:t>
            </a:r>
          </a:p>
        </p:txBody>
      </p:sp>
      <p:sp>
        <p:nvSpPr>
          <p:cNvPr id="4" name="矩形 3"/>
          <p:cNvSpPr/>
          <p:nvPr/>
        </p:nvSpPr>
        <p:spPr>
          <a:xfrm>
            <a:off x="4833938" y="1981200"/>
            <a:ext cx="6096000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组委会统一组织，</a:t>
            </a:r>
            <a:r>
              <a:rPr lang="zh-CN" altLang="en-US" sz="3200" b="1" dirty="0">
                <a:solidFill>
                  <a:srgbClr val="ED7D31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学校申请承办</a:t>
            </a:r>
            <a:endParaRPr lang="zh-CN" altLang="en-US" sz="3200" b="1" dirty="0">
              <a:solidFill>
                <a:srgbClr val="ED7D31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05175" y="2673350"/>
            <a:ext cx="9083675" cy="2755900"/>
          </a:xfrm>
          <a:prstGeom prst="rect">
            <a:avLst/>
          </a:prstGeom>
          <a:solidFill>
            <a:schemeClr val="accent1">
              <a:alpha val="0"/>
            </a:schemeClr>
          </a:solidFill>
          <a:ln w="793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425" y="930275"/>
            <a:ext cx="5500688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年我省</a:t>
            </a:r>
            <a:endParaRPr lang="en-US" altLang="zh-CN" sz="3600" b="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大学生职业规划大赛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kern="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3251" name="文本框 2"/>
          <p:cNvSpPr txBox="1">
            <a:spLocks noChangeArrowheads="1"/>
          </p:cNvSpPr>
          <p:nvPr/>
        </p:nvSpPr>
        <p:spPr bwMode="auto">
          <a:xfrm>
            <a:off x="7724775" y="3756025"/>
            <a:ext cx="43751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6600" b="1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内容及调整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100763" y="2932113"/>
            <a:ext cx="5192712" cy="1000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zh-CN" altLang="en-US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THREE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0" y="2274888"/>
            <a:ext cx="58181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4540250" y="1216025"/>
            <a:ext cx="6115050" cy="1588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938713" y="1371600"/>
            <a:ext cx="5873750" cy="946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en-US" sz="2800" b="1">
                <a:solidFill>
                  <a:schemeClr val="hlink"/>
                </a:solidFill>
                <a:latin typeface="微软雅黑" pitchFamily="34" charset="-122"/>
                <a:ea typeface="微软雅黑" pitchFamily="34" charset="-122"/>
              </a:rPr>
              <a:t>认知不够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：生涯规划的基础知识薄弱</a:t>
            </a:r>
          </a:p>
          <a:p>
            <a:pPr algn="just"/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对       策：书面作品评分比重加大</a:t>
            </a:r>
            <a:endParaRPr lang="zh-CN" altLang="zh-CN" sz="1600" b="1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673600" y="2406650"/>
            <a:ext cx="5875338" cy="4763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0467975" y="2451100"/>
            <a:ext cx="1588" cy="1165225"/>
          </a:xfrm>
          <a:prstGeom prst="line">
            <a:avLst/>
          </a:prstGeom>
          <a:ln w="698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4664075" y="2574925"/>
            <a:ext cx="6937375" cy="946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800" b="1">
                <a:solidFill>
                  <a:schemeClr val="hlink"/>
                </a:solidFill>
                <a:latin typeface="微软雅黑" pitchFamily="34" charset="-122"/>
                <a:ea typeface="微软雅黑" pitchFamily="34" charset="-122"/>
              </a:rPr>
              <a:t>实践不足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：职业探索的实践少</a:t>
            </a:r>
          </a:p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   对       策：职业典型一日、职场人物访谈</a:t>
            </a:r>
            <a:endParaRPr lang="zh-CN" altLang="en-US" sz="2800" b="1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0" name="直接连接符 39"/>
          <p:cNvCxnSpPr/>
          <p:nvPr/>
        </p:nvCxnSpPr>
        <p:spPr>
          <a:xfrm flipV="1">
            <a:off x="4406900" y="3598863"/>
            <a:ext cx="6122988" cy="26987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4606925" y="5129213"/>
            <a:ext cx="5876925" cy="6350"/>
          </a:xfrm>
          <a:prstGeom prst="line">
            <a:avLst/>
          </a:prstGeom>
          <a:ln w="698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任意多边形 54"/>
          <p:cNvSpPr/>
          <p:nvPr/>
        </p:nvSpPr>
        <p:spPr>
          <a:xfrm>
            <a:off x="12700" y="901700"/>
            <a:ext cx="3340100" cy="5394325"/>
          </a:xfrm>
          <a:custGeom>
            <a:avLst/>
            <a:gdLst>
              <a:gd name="connsiteX0" fmla="*/ 0 w 3339548"/>
              <a:gd name="connsiteY0" fmla="*/ 0 h 4694375"/>
              <a:gd name="connsiteX1" fmla="*/ 3339548 w 3339548"/>
              <a:gd name="connsiteY1" fmla="*/ 0 h 4694375"/>
              <a:gd name="connsiteX2" fmla="*/ 3339548 w 3339548"/>
              <a:gd name="connsiteY2" fmla="*/ 12575 h 4694375"/>
              <a:gd name="connsiteX3" fmla="*/ 2160107 w 3339548"/>
              <a:gd name="connsiteY3" fmla="*/ 2407885 h 4694375"/>
              <a:gd name="connsiteX4" fmla="*/ 3324767 w 3339548"/>
              <a:gd name="connsiteY4" fmla="*/ 4694375 h 4694375"/>
              <a:gd name="connsiteX5" fmla="*/ 0 w 3339548"/>
              <a:gd name="connsiteY5" fmla="*/ 4694375 h 46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39548" h="4694375">
                <a:moveTo>
                  <a:pt x="0" y="0"/>
                </a:moveTo>
                <a:lnTo>
                  <a:pt x="3339548" y="0"/>
                </a:lnTo>
                <a:lnTo>
                  <a:pt x="3339548" y="12575"/>
                </a:lnTo>
                <a:lnTo>
                  <a:pt x="2160107" y="2407885"/>
                </a:lnTo>
                <a:lnTo>
                  <a:pt x="3324767" y="4694375"/>
                </a:lnTo>
                <a:lnTo>
                  <a:pt x="0" y="4694375"/>
                </a:lnTo>
                <a:close/>
              </a:path>
            </a:pathLst>
          </a:custGeom>
          <a:solidFill>
            <a:srgbClr val="365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331788" y="2728913"/>
            <a:ext cx="1828800" cy="13112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 存在</a:t>
            </a:r>
          </a:p>
          <a:p>
            <a:r>
              <a:rPr lang="zh-CN" altLang="en-US" sz="400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 问题</a:t>
            </a:r>
          </a:p>
        </p:txBody>
      </p:sp>
      <p:sp>
        <p:nvSpPr>
          <p:cNvPr id="2" name="矩形 20"/>
          <p:cNvSpPr/>
          <p:nvPr/>
        </p:nvSpPr>
        <p:spPr>
          <a:xfrm>
            <a:off x="4635500" y="3622675"/>
            <a:ext cx="6684963" cy="1800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800" b="1">
                <a:solidFill>
                  <a:schemeClr val="hlink"/>
                </a:solidFill>
                <a:latin typeface="微软雅黑" pitchFamily="34" charset="-122"/>
                <a:ea typeface="微软雅黑" pitchFamily="34" charset="-122"/>
              </a:rPr>
              <a:t>目的不清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：轻规划、弱技能、重表演</a:t>
            </a:r>
          </a:p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   对       策：</a:t>
            </a:r>
            <a:r>
              <a:rPr lang="zh-CN" altLang="en-US" sz="28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学生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 学知识，练技能</a:t>
            </a:r>
          </a:p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                    </a:t>
            </a:r>
            <a:r>
              <a:rPr lang="zh-CN" altLang="en-US" sz="28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教师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 价值观引领，立德树人</a:t>
            </a:r>
          </a:p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                     </a:t>
            </a:r>
            <a:endParaRPr lang="en-US" altLang="zh-CN" sz="2800" b="1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图片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6200" y="2498725"/>
            <a:ext cx="3013075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文本框 3"/>
          <p:cNvSpPr txBox="1">
            <a:spLocks noChangeArrowheads="1"/>
          </p:cNvSpPr>
          <p:nvPr/>
        </p:nvSpPr>
        <p:spPr bwMode="auto">
          <a:xfrm>
            <a:off x="1600200" y="4789488"/>
            <a:ext cx="25034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latin typeface="微软雅黑" pitchFamily="34" charset="-122"/>
                <a:ea typeface="微软雅黑" pitchFamily="34" charset="-122"/>
              </a:rPr>
              <a:t>职业规划书</a:t>
            </a:r>
          </a:p>
        </p:txBody>
      </p:sp>
      <p:sp>
        <p:nvSpPr>
          <p:cNvPr id="54276" name="矩形 18"/>
          <p:cNvSpPr>
            <a:spLocks noChangeArrowheads="1"/>
          </p:cNvSpPr>
          <p:nvPr/>
        </p:nvSpPr>
        <p:spPr bwMode="auto">
          <a:xfrm>
            <a:off x="6165850" y="2814638"/>
            <a:ext cx="4160838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3600" b="1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要求：</a:t>
            </a:r>
            <a:endParaRPr lang="en-US" altLang="zh-CN" sz="3600" b="1">
              <a:latin typeface="Times New Roman" pitchFamily="18" charset="0"/>
              <a:ea typeface="仿宋_GB2312" pitchFamily="49" charset="-122"/>
              <a:cs typeface="Times New Roman" pitchFamily="18" charset="0"/>
            </a:endParaRPr>
          </a:p>
          <a:p>
            <a:r>
              <a:rPr lang="zh-CN" altLang="zh-CN" sz="2800" b="1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作品内容完整，简明扼要，格式清晰，版面大方美观，创意新颖，正文部分8000-10000字。</a:t>
            </a:r>
            <a:endParaRPr lang="zh-CN" altLang="en-US" sz="2800" b="1">
              <a:latin typeface="Calibri" pitchFamily="34" charset="0"/>
              <a:ea typeface="仿宋_GB2312" pitchFamily="49" charset="-122"/>
              <a:cs typeface="Times New Roman" pitchFamily="18" charset="0"/>
            </a:endParaRPr>
          </a:p>
        </p:txBody>
      </p:sp>
      <p:sp>
        <p:nvSpPr>
          <p:cNvPr id="20" name="半闭框 19"/>
          <p:cNvSpPr/>
          <p:nvPr/>
        </p:nvSpPr>
        <p:spPr>
          <a:xfrm>
            <a:off x="5741988" y="2376488"/>
            <a:ext cx="1695450" cy="1485900"/>
          </a:xfrm>
          <a:prstGeom prst="halfFrame">
            <a:avLst>
              <a:gd name="adj1" fmla="val 11041"/>
              <a:gd name="adj2" fmla="val 10149"/>
            </a:avLst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半闭框 20"/>
          <p:cNvSpPr/>
          <p:nvPr/>
        </p:nvSpPr>
        <p:spPr>
          <a:xfrm rot="10800000">
            <a:off x="9186863" y="3951288"/>
            <a:ext cx="1697037" cy="1485900"/>
          </a:xfrm>
          <a:prstGeom prst="halfFrame">
            <a:avLst>
              <a:gd name="adj1" fmla="val 10149"/>
              <a:gd name="adj2" fmla="val 11933"/>
            </a:avLst>
          </a:prstGeom>
          <a:solidFill>
            <a:schemeClr val="accent5">
              <a:lumMod val="60000"/>
              <a:lumOff val="4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54279" name="图片 21"/>
          <p:cNvPicPr>
            <a:picLocks noChangeAspect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25450" y="331788"/>
            <a:ext cx="98742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0" name="文本框 14"/>
          <p:cNvSpPr txBox="1">
            <a:spLocks noChangeArrowheads="1"/>
          </p:cNvSpPr>
          <p:nvPr/>
        </p:nvSpPr>
        <p:spPr bwMode="auto">
          <a:xfrm>
            <a:off x="1382713" y="814388"/>
            <a:ext cx="424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767171"/>
                </a:solidFill>
                <a:latin typeface="微软雅黑" pitchFamily="34" charset="-122"/>
                <a:ea typeface="微软雅黑" pitchFamily="34" charset="-122"/>
              </a:rPr>
              <a:t>书面作品第一部分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1412875" y="1501775"/>
            <a:ext cx="4238625" cy="2063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图片 2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6200" y="2247900"/>
            <a:ext cx="2640013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文本框 3"/>
          <p:cNvSpPr txBox="1">
            <a:spLocks noChangeArrowheads="1"/>
          </p:cNvSpPr>
          <p:nvPr/>
        </p:nvSpPr>
        <p:spPr bwMode="auto">
          <a:xfrm>
            <a:off x="749300" y="4132263"/>
            <a:ext cx="40020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latin typeface="微软雅黑" pitchFamily="34" charset="-122"/>
                <a:ea typeface="微软雅黑" pitchFamily="34" charset="-122"/>
              </a:rPr>
              <a:t>生涯人物访谈报告</a:t>
            </a:r>
          </a:p>
        </p:txBody>
      </p:sp>
      <p:sp>
        <p:nvSpPr>
          <p:cNvPr id="56324" name="矩形 18"/>
          <p:cNvSpPr>
            <a:spLocks noChangeArrowheads="1"/>
          </p:cNvSpPr>
          <p:nvPr/>
        </p:nvSpPr>
        <p:spPr bwMode="auto">
          <a:xfrm>
            <a:off x="7300913" y="1733550"/>
            <a:ext cx="1693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背景介绍</a:t>
            </a:r>
          </a:p>
        </p:txBody>
      </p:sp>
      <p:sp>
        <p:nvSpPr>
          <p:cNvPr id="20" name="半闭框 19"/>
          <p:cNvSpPr/>
          <p:nvPr/>
        </p:nvSpPr>
        <p:spPr>
          <a:xfrm>
            <a:off x="5497513" y="1693863"/>
            <a:ext cx="1211262" cy="1062037"/>
          </a:xfrm>
          <a:prstGeom prst="halfFrame">
            <a:avLst>
              <a:gd name="adj1" fmla="val 11041"/>
              <a:gd name="adj2" fmla="val 10149"/>
            </a:avLst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" name="半闭框 20"/>
          <p:cNvSpPr/>
          <p:nvPr/>
        </p:nvSpPr>
        <p:spPr>
          <a:xfrm rot="10800000">
            <a:off x="9677400" y="2136775"/>
            <a:ext cx="1212850" cy="1062038"/>
          </a:xfrm>
          <a:prstGeom prst="halfFrame">
            <a:avLst>
              <a:gd name="adj1" fmla="val 10149"/>
              <a:gd name="adj2" fmla="val 11933"/>
            </a:avLst>
          </a:prstGeom>
          <a:solidFill>
            <a:schemeClr val="accent5">
              <a:lumMod val="60000"/>
              <a:lumOff val="4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56327" name="图片 21"/>
          <p:cNvPicPr>
            <a:picLocks noChangeAspect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25450" y="331788"/>
            <a:ext cx="98742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文本框 14"/>
          <p:cNvSpPr txBox="1">
            <a:spLocks noChangeArrowheads="1"/>
          </p:cNvSpPr>
          <p:nvPr/>
        </p:nvSpPr>
        <p:spPr bwMode="auto">
          <a:xfrm>
            <a:off x="1382713" y="814388"/>
            <a:ext cx="424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书面作品第二部分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1412875" y="1522413"/>
            <a:ext cx="4048125" cy="2063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0" name="矩形 1"/>
          <p:cNvSpPr>
            <a:spLocks noChangeArrowheads="1"/>
          </p:cNvSpPr>
          <p:nvPr/>
        </p:nvSpPr>
        <p:spPr bwMode="auto">
          <a:xfrm>
            <a:off x="5635625" y="2222500"/>
            <a:ext cx="5072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包含受访人所在单位简介、受访人简介、参与人员、访问时间、地点、方式等基本信息</a:t>
            </a:r>
            <a:endParaRPr lang="zh-CN" altLang="en-US" sz="2000" b="1">
              <a:latin typeface="Calibri" pitchFamily="34" charset="0"/>
              <a:ea typeface="仿宋_GB2312" pitchFamily="49" charset="-122"/>
              <a:cs typeface="Times New Roman" pitchFamily="18" charset="0"/>
            </a:endParaRPr>
          </a:p>
        </p:txBody>
      </p:sp>
      <p:sp>
        <p:nvSpPr>
          <p:cNvPr id="56331" name="矩形 15"/>
          <p:cNvSpPr>
            <a:spLocks noChangeArrowheads="1"/>
          </p:cNvSpPr>
          <p:nvPr/>
        </p:nvSpPr>
        <p:spPr bwMode="auto">
          <a:xfrm>
            <a:off x="7300913" y="3697288"/>
            <a:ext cx="4160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访谈记录</a:t>
            </a:r>
          </a:p>
        </p:txBody>
      </p:sp>
      <p:sp>
        <p:nvSpPr>
          <p:cNvPr id="56332" name="矩形 27"/>
          <p:cNvSpPr>
            <a:spLocks noChangeArrowheads="1"/>
          </p:cNvSpPr>
          <p:nvPr/>
        </p:nvSpPr>
        <p:spPr bwMode="auto">
          <a:xfrm>
            <a:off x="7664450" y="5213350"/>
            <a:ext cx="1092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小结</a:t>
            </a:r>
          </a:p>
        </p:txBody>
      </p:sp>
      <p:sp>
        <p:nvSpPr>
          <p:cNvPr id="56333" name="矩形 4"/>
          <p:cNvSpPr>
            <a:spLocks noChangeArrowheads="1"/>
          </p:cNvSpPr>
          <p:nvPr/>
        </p:nvSpPr>
        <p:spPr bwMode="auto">
          <a:xfrm>
            <a:off x="5675313" y="5748338"/>
            <a:ext cx="506253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包含撰稿人对此次访谈的感想和访谈内容的</a:t>
            </a:r>
            <a:endParaRPr lang="en-US" altLang="zh-CN" sz="2000" b="1">
              <a:latin typeface="Times New Roman" pitchFamily="18" charset="0"/>
              <a:ea typeface="仿宋_GB2312" pitchFamily="49" charset="-122"/>
              <a:cs typeface="Times New Roman" pitchFamily="18" charset="0"/>
            </a:endParaRPr>
          </a:p>
          <a:p>
            <a:r>
              <a:rPr lang="zh-CN" altLang="en-US" sz="2000" b="1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总结提炼</a:t>
            </a:r>
          </a:p>
        </p:txBody>
      </p:sp>
      <p:sp>
        <p:nvSpPr>
          <p:cNvPr id="49" name="半闭框 48"/>
          <p:cNvSpPr/>
          <p:nvPr/>
        </p:nvSpPr>
        <p:spPr>
          <a:xfrm>
            <a:off x="5518150" y="3444875"/>
            <a:ext cx="1212850" cy="1062038"/>
          </a:xfrm>
          <a:prstGeom prst="halfFrame">
            <a:avLst>
              <a:gd name="adj1" fmla="val 11041"/>
              <a:gd name="adj2" fmla="val 10149"/>
            </a:avLst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0" name="半闭框 49"/>
          <p:cNvSpPr/>
          <p:nvPr/>
        </p:nvSpPr>
        <p:spPr>
          <a:xfrm rot="10800000">
            <a:off x="9701213" y="3629025"/>
            <a:ext cx="1212850" cy="1063625"/>
          </a:xfrm>
          <a:prstGeom prst="halfFrame">
            <a:avLst>
              <a:gd name="adj1" fmla="val 10149"/>
              <a:gd name="adj2" fmla="val 11933"/>
            </a:avLst>
          </a:prstGeom>
          <a:solidFill>
            <a:schemeClr val="accent5">
              <a:lumMod val="60000"/>
              <a:lumOff val="4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1" name="半闭框 50"/>
          <p:cNvSpPr/>
          <p:nvPr/>
        </p:nvSpPr>
        <p:spPr>
          <a:xfrm>
            <a:off x="5476875" y="5124450"/>
            <a:ext cx="1212850" cy="1062038"/>
          </a:xfrm>
          <a:prstGeom prst="halfFrame">
            <a:avLst>
              <a:gd name="adj1" fmla="val 11041"/>
              <a:gd name="adj2" fmla="val 10149"/>
            </a:avLst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2" name="半闭框 51"/>
          <p:cNvSpPr/>
          <p:nvPr/>
        </p:nvSpPr>
        <p:spPr>
          <a:xfrm rot="10800000">
            <a:off x="9731375" y="5332413"/>
            <a:ext cx="1212850" cy="1062037"/>
          </a:xfrm>
          <a:prstGeom prst="halfFrame">
            <a:avLst>
              <a:gd name="adj1" fmla="val 10149"/>
              <a:gd name="adj2" fmla="val 11933"/>
            </a:avLst>
          </a:prstGeom>
          <a:solidFill>
            <a:schemeClr val="accent5">
              <a:lumMod val="60000"/>
              <a:lumOff val="4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3" name="矩形 52"/>
          <p:cNvSpPr>
            <a:spLocks noChangeArrowheads="1"/>
          </p:cNvSpPr>
          <p:nvPr/>
        </p:nvSpPr>
        <p:spPr bwMode="auto">
          <a:xfrm>
            <a:off x="615950" y="5011738"/>
            <a:ext cx="4211638" cy="989012"/>
          </a:xfrm>
          <a:prstGeom prst="rect">
            <a:avLst/>
          </a:prstGeom>
          <a:solidFill>
            <a:srgbClr val="F39415"/>
          </a:solidFill>
          <a:ln w="412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不超过</a:t>
            </a:r>
            <a:r>
              <a:rPr lang="en-US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3000</a:t>
            </a:r>
            <a:r>
              <a:rPr lang="zh-CN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字</a:t>
            </a:r>
            <a:endParaRPr lang="en-US" altLang="zh-CN" sz="28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algn="ctr"/>
            <a:r>
              <a:rPr lang="zh-CN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随稿可附</a:t>
            </a:r>
            <a:r>
              <a:rPr lang="en-US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1~2</a:t>
            </a:r>
            <a:r>
              <a:rPr lang="zh-CN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张采访照片</a:t>
            </a:r>
            <a:endParaRPr lang="zh-CN" altLang="en-US" sz="28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文本框 3"/>
          <p:cNvSpPr txBox="1">
            <a:spLocks noChangeArrowheads="1"/>
          </p:cNvSpPr>
          <p:nvPr/>
        </p:nvSpPr>
        <p:spPr bwMode="auto">
          <a:xfrm>
            <a:off x="1165225" y="4789488"/>
            <a:ext cx="3375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600" b="1">
                <a:latin typeface="微软雅黑" pitchFamily="34" charset="-122"/>
                <a:ea typeface="微软雅黑" pitchFamily="34" charset="-122"/>
              </a:rPr>
              <a:t>职业典型一日</a:t>
            </a:r>
          </a:p>
        </p:txBody>
      </p:sp>
      <p:sp>
        <p:nvSpPr>
          <p:cNvPr id="58371" name="矩形 4"/>
          <p:cNvSpPr>
            <a:spLocks noChangeArrowheads="1"/>
          </p:cNvSpPr>
          <p:nvPr/>
        </p:nvSpPr>
        <p:spPr bwMode="auto">
          <a:xfrm>
            <a:off x="5973763" y="2905125"/>
            <a:ext cx="45847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以参赛选手意向从事的职业为探索目标，要求对意向职业的实际工作岗位有两个星期以上的观察或实践后，提交职业典型一日的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工作日志、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2.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探索感悟</a:t>
            </a:r>
          </a:p>
        </p:txBody>
      </p:sp>
      <p:sp>
        <p:nvSpPr>
          <p:cNvPr id="6" name="半闭框 5"/>
          <p:cNvSpPr/>
          <p:nvPr/>
        </p:nvSpPr>
        <p:spPr>
          <a:xfrm>
            <a:off x="5486400" y="2433638"/>
            <a:ext cx="1695450" cy="1485900"/>
          </a:xfrm>
          <a:prstGeom prst="halfFrame">
            <a:avLst>
              <a:gd name="adj1" fmla="val 11041"/>
              <a:gd name="adj2" fmla="val 10149"/>
            </a:avLst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" name="半闭框 6"/>
          <p:cNvSpPr/>
          <p:nvPr/>
        </p:nvSpPr>
        <p:spPr>
          <a:xfrm rot="10800000">
            <a:off x="9313863" y="4125913"/>
            <a:ext cx="1695450" cy="1485900"/>
          </a:xfrm>
          <a:prstGeom prst="halfFrame">
            <a:avLst>
              <a:gd name="adj1" fmla="val 10149"/>
              <a:gd name="adj2" fmla="val 11933"/>
            </a:avLst>
          </a:prstGeom>
          <a:solidFill>
            <a:schemeClr val="accent5">
              <a:lumMod val="60000"/>
              <a:lumOff val="4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58374" name="图片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450" y="331788"/>
            <a:ext cx="98742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文本框 14"/>
          <p:cNvSpPr txBox="1">
            <a:spLocks noChangeArrowheads="1"/>
          </p:cNvSpPr>
          <p:nvPr/>
        </p:nvSpPr>
        <p:spPr bwMode="auto">
          <a:xfrm>
            <a:off x="1382713" y="814388"/>
            <a:ext cx="424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书面作品第三部分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1412875" y="1522413"/>
            <a:ext cx="4016375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377" name="图片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6200" y="2498725"/>
            <a:ext cx="3013075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76725" y="2436813"/>
            <a:ext cx="3968750" cy="706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 </a:t>
            </a:r>
            <a:r>
              <a:rPr lang="zh-CN" altLang="zh-CN" sz="4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职业情景模拟</a:t>
            </a:r>
            <a:r>
              <a:rPr lang="en-US" altLang="zh-CN" sz="4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]</a:t>
            </a:r>
            <a:endParaRPr lang="zh-CN" altLang="en-US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76725" y="4600575"/>
            <a:ext cx="39687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 </a:t>
            </a:r>
            <a:r>
              <a:rPr lang="zh-CN" altLang="zh-CN" sz="4000" b="1" kern="100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职业典型一日</a:t>
            </a:r>
            <a:r>
              <a:rPr lang="en-US" altLang="zh-CN" sz="4000" b="1" kern="100" dirty="0">
                <a:solidFill>
                  <a:srgbClr val="00339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endParaRPr lang="zh-CN" altLang="en-US" sz="40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07845" y="703385"/>
            <a:ext cx="1068773" cy="106877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79613" y="1063625"/>
            <a:ext cx="13636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0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变化</a:t>
            </a: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1744663" y="1781175"/>
            <a:ext cx="2282825" cy="3333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下箭头 10"/>
          <p:cNvSpPr/>
          <p:nvPr/>
        </p:nvSpPr>
        <p:spPr>
          <a:xfrm>
            <a:off x="5767388" y="3243263"/>
            <a:ext cx="788987" cy="1273175"/>
          </a:xfrm>
          <a:prstGeom prst="downArrow">
            <a:avLst>
              <a:gd name="adj1" fmla="val 39286"/>
              <a:gd name="adj2" fmla="val 50000"/>
            </a:avLst>
          </a:prstGeom>
          <a:solidFill>
            <a:schemeClr val="bg2">
              <a:lumMod val="5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5C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6925" y="4438650"/>
            <a:ext cx="201771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t>CONTENTS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0963" name="矩形 2"/>
          <p:cNvSpPr>
            <a:spLocks noChangeArrowheads="1"/>
          </p:cNvSpPr>
          <p:nvPr/>
        </p:nvSpPr>
        <p:spPr bwMode="auto">
          <a:xfrm>
            <a:off x="2070100" y="2197100"/>
            <a:ext cx="18621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报告</a:t>
            </a:r>
          </a:p>
          <a:p>
            <a:pPr algn="ctr"/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</a:p>
        </p:txBody>
      </p:sp>
      <p:sp>
        <p:nvSpPr>
          <p:cNvPr id="4" name="等腰三角形 3"/>
          <p:cNvSpPr/>
          <p:nvPr/>
        </p:nvSpPr>
        <p:spPr>
          <a:xfrm>
            <a:off x="6115050" y="2286000"/>
            <a:ext cx="569913" cy="495300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 rot="16200000" flipH="1">
            <a:off x="2962275" y="3514725"/>
            <a:ext cx="4505325" cy="47625"/>
          </a:xfrm>
          <a:prstGeom prst="line">
            <a:avLst/>
          </a:prstGeom>
          <a:ln w="28575" cap="rnd">
            <a:solidFill>
              <a:schemeClr val="bg1"/>
            </a:solidFill>
            <a:prstDash val="sysDash"/>
            <a:round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9026525" y="2197100"/>
            <a:ext cx="198120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spc="300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</a:rPr>
              <a:t>赛程安排</a:t>
            </a:r>
          </a:p>
        </p:txBody>
      </p:sp>
      <p:sp>
        <p:nvSpPr>
          <p:cNvPr id="40967" name="矩形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912225" y="3025775"/>
            <a:ext cx="2208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赛事组织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67500" y="2266950"/>
            <a:ext cx="227330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t>Chapter one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2" name="等腰三角形 11"/>
          <p:cNvSpPr/>
          <p:nvPr/>
        </p:nvSpPr>
        <p:spPr>
          <a:xfrm>
            <a:off x="6134100" y="3086100"/>
            <a:ext cx="569913" cy="495300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686550" y="3067050"/>
            <a:ext cx="22923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t>Chapter two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" name="等腰三角形 14"/>
          <p:cNvSpPr/>
          <p:nvPr/>
        </p:nvSpPr>
        <p:spPr>
          <a:xfrm>
            <a:off x="6143625" y="3914775"/>
            <a:ext cx="569913" cy="495300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696075" y="3895725"/>
            <a:ext cx="25431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t>Chapter three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" name="等腰三角形 16"/>
          <p:cNvSpPr/>
          <p:nvPr/>
        </p:nvSpPr>
        <p:spPr>
          <a:xfrm>
            <a:off x="6162675" y="4743450"/>
            <a:ext cx="569913" cy="495300"/>
          </a:xfrm>
          <a:prstGeom prst="triangl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715125" y="4724400"/>
            <a:ext cx="233521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</a:rPr>
              <a:t>Chapter four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0975" name="文本框 4"/>
          <p:cNvSpPr txBox="1">
            <a:spLocks noChangeArrowheads="1"/>
          </p:cNvSpPr>
          <p:nvPr/>
        </p:nvSpPr>
        <p:spPr bwMode="auto">
          <a:xfrm flipH="1">
            <a:off x="5605463" y="1395413"/>
            <a:ext cx="310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四部分：</a:t>
            </a:r>
          </a:p>
        </p:txBody>
      </p:sp>
      <p:sp>
        <p:nvSpPr>
          <p:cNvPr id="40976" name="矩形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117013" y="4729163"/>
            <a:ext cx="19764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评分评优</a:t>
            </a:r>
          </a:p>
        </p:txBody>
      </p:sp>
      <p:sp>
        <p:nvSpPr>
          <p:cNvPr id="40977" name="矩形 1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9205913" y="3938588"/>
            <a:ext cx="2236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内容及调整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图片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450" y="331788"/>
            <a:ext cx="98742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文本框 14"/>
          <p:cNvSpPr txBox="1"/>
          <p:nvPr/>
        </p:nvSpPr>
        <p:spPr>
          <a:xfrm>
            <a:off x="1382713" y="814388"/>
            <a:ext cx="2236787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纸质文件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1412875" y="1522413"/>
            <a:ext cx="2814638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2214563" y="2119313"/>
            <a:ext cx="1211262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rPr>
              <a:t>A4</a:t>
            </a:r>
            <a:endParaRPr lang="zh-CN" altLang="en-US" sz="72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0422" name="矩形 2"/>
          <p:cNvSpPr>
            <a:spLocks noChangeArrowheads="1"/>
          </p:cNvSpPr>
          <p:nvPr/>
        </p:nvSpPr>
        <p:spPr bwMode="auto">
          <a:xfrm>
            <a:off x="3468688" y="2662238"/>
            <a:ext cx="6064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zh-CN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普通</a:t>
            </a:r>
            <a:r>
              <a:rPr lang="en-US" altLang="zh-CN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A4</a:t>
            </a:r>
            <a:r>
              <a:rPr lang="zh-CN" altLang="zh-CN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纸、黑白色打印、三部分装订成一本</a:t>
            </a:r>
            <a:endParaRPr lang="en-US" altLang="zh-CN" sz="24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35175" y="3563938"/>
            <a:ext cx="1570038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扉页</a:t>
            </a:r>
          </a:p>
        </p:txBody>
      </p:sp>
      <p:sp>
        <p:nvSpPr>
          <p:cNvPr id="60424" name="矩形 4"/>
          <p:cNvSpPr>
            <a:spLocks noChangeArrowheads="1"/>
          </p:cNvSpPr>
          <p:nvPr/>
        </p:nvSpPr>
        <p:spPr bwMode="auto">
          <a:xfrm>
            <a:off x="3551238" y="3925888"/>
            <a:ext cx="27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1655763" y="3430588"/>
            <a:ext cx="8018462" cy="0"/>
          </a:xfrm>
          <a:prstGeom prst="line">
            <a:avLst/>
          </a:prstGeom>
          <a:ln w="50800">
            <a:solidFill>
              <a:srgbClr val="E267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2660650" y="4814888"/>
            <a:ext cx="2239963" cy="411162"/>
          </a:xfrm>
          <a:prstGeom prst="rect">
            <a:avLst/>
          </a:prstGeom>
          <a:solidFill>
            <a:srgbClr val="C1C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0427" name="矩形 5"/>
          <p:cNvSpPr>
            <a:spLocks noChangeArrowheads="1"/>
          </p:cNvSpPr>
          <p:nvPr/>
        </p:nvSpPr>
        <p:spPr bwMode="auto">
          <a:xfrm>
            <a:off x="1982788" y="4408488"/>
            <a:ext cx="83185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30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扉页填写参赛者的真实姓名、性别、学校、院系、班级、学号以及</a:t>
            </a:r>
            <a:r>
              <a:rPr lang="zh-CN" altLang="zh-CN" sz="2300" b="1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指导教师的姓名</a:t>
            </a:r>
            <a:r>
              <a:rPr lang="zh-CN" altLang="zh-CN" sz="230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、所在院系（部门）、联系电话</a:t>
            </a:r>
            <a:endParaRPr lang="zh-CN" altLang="en-US" sz="2300">
              <a:latin typeface="Calibri" pitchFamily="34" charset="0"/>
              <a:ea typeface="仿宋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422400" y="841375"/>
            <a:ext cx="223678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视频文件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1452563" y="1549400"/>
            <a:ext cx="2814637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44" name="文本框 1"/>
          <p:cNvSpPr txBox="1">
            <a:spLocks noChangeArrowheads="1"/>
          </p:cNvSpPr>
          <p:nvPr/>
        </p:nvSpPr>
        <p:spPr bwMode="auto">
          <a:xfrm>
            <a:off x="3319463" y="2405063"/>
            <a:ext cx="42862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7200" b="1">
                <a:solidFill>
                  <a:srgbClr val="2E75B6"/>
                </a:solidFill>
                <a:latin typeface="Calibri" pitchFamily="34" charset="0"/>
              </a:rPr>
              <a:t>   AVI/MP4</a:t>
            </a:r>
            <a:endParaRPr lang="zh-CN" altLang="en-US" sz="7200" b="1">
              <a:solidFill>
                <a:srgbClr val="2E75B6"/>
              </a:solidFill>
              <a:latin typeface="Calibri" pitchFamily="34" charset="0"/>
            </a:endParaRPr>
          </a:p>
        </p:txBody>
      </p:sp>
      <p:sp>
        <p:nvSpPr>
          <p:cNvPr id="61445" name="矩形 2"/>
          <p:cNvSpPr>
            <a:spLocks noChangeArrowheads="1"/>
          </p:cNvSpPr>
          <p:nvPr/>
        </p:nvSpPr>
        <p:spPr bwMode="auto">
          <a:xfrm>
            <a:off x="2373313" y="279876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格式：</a:t>
            </a:r>
          </a:p>
        </p:txBody>
      </p:sp>
      <p:sp>
        <p:nvSpPr>
          <p:cNvPr id="61446" name="矩形 4"/>
          <p:cNvSpPr>
            <a:spLocks noChangeArrowheads="1"/>
          </p:cNvSpPr>
          <p:nvPr/>
        </p:nvSpPr>
        <p:spPr bwMode="auto">
          <a:xfrm>
            <a:off x="3752850" y="3824288"/>
            <a:ext cx="5665788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画面清晰，播放流畅，大小不超过</a:t>
            </a:r>
            <a:r>
              <a:rPr lang="en-US" altLang="zh-CN" sz="7200" b="1">
                <a:solidFill>
                  <a:srgbClr val="2E75B6"/>
                </a:solidFill>
                <a:latin typeface="Calibri" pitchFamily="34" charset="0"/>
                <a:ea typeface="微软雅黑" pitchFamily="34" charset="-122"/>
                <a:cs typeface="Times New Roman" pitchFamily="18" charset="0"/>
              </a:rPr>
              <a:t>100M</a:t>
            </a:r>
          </a:p>
          <a:p>
            <a:endParaRPr lang="zh-CN" altLang="en-US" sz="24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005013" y="3538538"/>
            <a:ext cx="8016875" cy="0"/>
          </a:xfrm>
          <a:prstGeom prst="line">
            <a:avLst/>
          </a:prstGeom>
          <a:ln w="50800">
            <a:solidFill>
              <a:srgbClr val="E267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48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713" y="334963"/>
            <a:ext cx="1404937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9" name="矩形 2"/>
          <p:cNvSpPr>
            <a:spLocks noChangeArrowheads="1"/>
          </p:cNvSpPr>
          <p:nvPr/>
        </p:nvSpPr>
        <p:spPr bwMode="auto">
          <a:xfrm>
            <a:off x="2311400" y="405765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要求：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05175" y="2673350"/>
            <a:ext cx="9083675" cy="2755900"/>
          </a:xfrm>
          <a:prstGeom prst="rect">
            <a:avLst/>
          </a:prstGeom>
          <a:solidFill>
            <a:schemeClr val="accent1">
              <a:alpha val="0"/>
            </a:schemeClr>
          </a:solidFill>
          <a:ln w="793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425" y="930275"/>
            <a:ext cx="5500688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年我省</a:t>
            </a:r>
            <a:endParaRPr lang="en-US" altLang="zh-CN" sz="3600" b="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36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大学生职业规划大赛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kern="0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24775" y="3756025"/>
            <a:ext cx="3568700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b="1" kern="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评分评优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34138" y="2917825"/>
            <a:ext cx="4859337" cy="1000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r>
              <a:rPr lang="zh-CN" altLang="en-US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5900" b="1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FOUR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0" y="2274888"/>
            <a:ext cx="58181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梯形 1"/>
          <p:cNvSpPr/>
          <p:nvPr/>
        </p:nvSpPr>
        <p:spPr>
          <a:xfrm>
            <a:off x="-104775" y="1816100"/>
            <a:ext cx="12296775" cy="5294313"/>
          </a:xfrm>
          <a:custGeom>
            <a:avLst/>
            <a:gdLst>
              <a:gd name="connsiteX0" fmla="*/ 0 w 12192000"/>
              <a:gd name="connsiteY0" fmla="*/ 2511287 h 2511287"/>
              <a:gd name="connsiteX1" fmla="*/ 627822 w 12192000"/>
              <a:gd name="connsiteY1" fmla="*/ 0 h 2511287"/>
              <a:gd name="connsiteX2" fmla="*/ 11564178 w 12192000"/>
              <a:gd name="connsiteY2" fmla="*/ 0 h 2511287"/>
              <a:gd name="connsiteX3" fmla="*/ 12192000 w 12192000"/>
              <a:gd name="connsiteY3" fmla="*/ 2511287 h 2511287"/>
              <a:gd name="connsiteX4" fmla="*/ 0 w 12192000"/>
              <a:gd name="connsiteY4" fmla="*/ 2511287 h 2511287"/>
              <a:gd name="connsiteX0" fmla="*/ 0 w 12192000"/>
              <a:gd name="connsiteY0" fmla="*/ 2511287 h 2511287"/>
              <a:gd name="connsiteX1" fmla="*/ 4970 w 12192000"/>
              <a:gd name="connsiteY1" fmla="*/ 755374 h 2511287"/>
              <a:gd name="connsiteX2" fmla="*/ 11564178 w 12192000"/>
              <a:gd name="connsiteY2" fmla="*/ 0 h 2511287"/>
              <a:gd name="connsiteX3" fmla="*/ 12192000 w 12192000"/>
              <a:gd name="connsiteY3" fmla="*/ 2511287 h 2511287"/>
              <a:gd name="connsiteX4" fmla="*/ 0 w 12192000"/>
              <a:gd name="connsiteY4" fmla="*/ 2511287 h 2511287"/>
              <a:gd name="connsiteX0" fmla="*/ 0 w 12192000"/>
              <a:gd name="connsiteY0" fmla="*/ 5241235 h 5241235"/>
              <a:gd name="connsiteX1" fmla="*/ 4970 w 12192000"/>
              <a:gd name="connsiteY1" fmla="*/ 3485322 h 5241235"/>
              <a:gd name="connsiteX2" fmla="*/ 12160526 w 12192000"/>
              <a:gd name="connsiteY2" fmla="*/ 0 h 5241235"/>
              <a:gd name="connsiteX3" fmla="*/ 12192000 w 12192000"/>
              <a:gd name="connsiteY3" fmla="*/ 5241235 h 5241235"/>
              <a:gd name="connsiteX4" fmla="*/ 0 w 12192000"/>
              <a:gd name="connsiteY4" fmla="*/ 5241235 h 5241235"/>
              <a:gd name="connsiteX0" fmla="*/ 0 w 12192000"/>
              <a:gd name="connsiteY0" fmla="*/ 5294244 h 5294244"/>
              <a:gd name="connsiteX1" fmla="*/ 4970 w 12192000"/>
              <a:gd name="connsiteY1" fmla="*/ 3538331 h 5294244"/>
              <a:gd name="connsiteX2" fmla="*/ 12160526 w 12192000"/>
              <a:gd name="connsiteY2" fmla="*/ 0 h 5294244"/>
              <a:gd name="connsiteX3" fmla="*/ 12192000 w 12192000"/>
              <a:gd name="connsiteY3" fmla="*/ 5294244 h 5294244"/>
              <a:gd name="connsiteX4" fmla="*/ 0 w 12192000"/>
              <a:gd name="connsiteY4" fmla="*/ 5294244 h 5294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94244">
                <a:moveTo>
                  <a:pt x="0" y="5294244"/>
                </a:moveTo>
                <a:cubicBezTo>
                  <a:pt x="1657" y="4708940"/>
                  <a:pt x="3313" y="4123635"/>
                  <a:pt x="4970" y="3538331"/>
                </a:cubicBezTo>
                <a:lnTo>
                  <a:pt x="12160526" y="0"/>
                </a:lnTo>
                <a:lnTo>
                  <a:pt x="12192000" y="5294244"/>
                </a:lnTo>
                <a:lnTo>
                  <a:pt x="0" y="5294244"/>
                </a:lnTo>
                <a:close/>
              </a:path>
            </a:pathLst>
          </a:custGeom>
          <a:solidFill>
            <a:srgbClr val="42708A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31875" y="938213"/>
            <a:ext cx="3608388" cy="1736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评分：</a:t>
            </a:r>
            <a:endParaRPr lang="en-US" altLang="zh-CN" sz="3600" b="1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学生奖项由评委</a:t>
            </a:r>
            <a:r>
              <a:rPr lang="zh-CN" altLang="en-US" sz="24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评分</a:t>
            </a:r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确定</a:t>
            </a:r>
          </a:p>
          <a:p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包含：书面作品</a:t>
            </a:r>
          </a:p>
          <a:p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          现场</a:t>
            </a:r>
            <a:r>
              <a:rPr lang="en-US" altLang="zh-CN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\</a:t>
            </a:r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视频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84975" y="4522788"/>
            <a:ext cx="4833938" cy="1371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评优：</a:t>
            </a:r>
            <a:endParaRPr lang="en-US" altLang="zh-CN" sz="36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学校和教师奖项由</a:t>
            </a:r>
            <a:endParaRPr lang="en-US" altLang="zh-CN" sz="2400" b="1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组委会</a:t>
            </a:r>
            <a:r>
              <a:rPr lang="zh-CN" altLang="en-US" sz="24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综合评比</a:t>
            </a:r>
            <a:r>
              <a:rPr lang="zh-CN" altLang="en-US" sz="2400" b="1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确定</a:t>
            </a:r>
          </a:p>
        </p:txBody>
      </p:sp>
      <p:sp>
        <p:nvSpPr>
          <p:cNvPr id="5" name="椭圆 4"/>
          <p:cNvSpPr/>
          <p:nvPr/>
        </p:nvSpPr>
        <p:spPr>
          <a:xfrm>
            <a:off x="4545013" y="2182813"/>
            <a:ext cx="2571750" cy="2571750"/>
          </a:xfrm>
          <a:prstGeom prst="ellipse">
            <a:avLst/>
          </a:prstGeom>
          <a:solidFill>
            <a:schemeClr val="accent2">
              <a:alpha val="94902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683125" y="2352675"/>
            <a:ext cx="2270125" cy="2233613"/>
          </a:xfrm>
          <a:prstGeom prst="ellipse">
            <a:avLst/>
          </a:prstGeom>
          <a:solidFill>
            <a:schemeClr val="bg1">
              <a:alpha val="0"/>
            </a:schemeClr>
          </a:solidFill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979988" y="2803525"/>
            <a:ext cx="1804987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  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原则</a:t>
            </a:r>
            <a:r>
              <a:rPr lang="en-US" altLang="zh-CN" sz="32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:</a:t>
            </a:r>
          </a:p>
          <a:p>
            <a:r>
              <a:rPr lang="zh-CN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公平</a:t>
            </a:r>
            <a:r>
              <a:rPr lang="en-US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公正</a:t>
            </a:r>
            <a:endParaRPr lang="en-US" altLang="zh-CN" sz="2800" b="1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r>
              <a:rPr lang="en-US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   </a:t>
            </a:r>
            <a:r>
              <a:rPr lang="zh-CN" altLang="zh-CN" sz="2800" b="1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公开</a:t>
            </a:r>
            <a:endParaRPr lang="zh-CN" altLang="en-US" sz="2800" b="1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rgbClr val="42708A">
              <a:alpha val="9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rgbClr val="E26714"/>
              </a:solidFill>
            </a:endParaRPr>
          </a:p>
        </p:txBody>
      </p:sp>
      <p:sp>
        <p:nvSpPr>
          <p:cNvPr id="64515" name="矩形 3"/>
          <p:cNvSpPr>
            <a:spLocks noChangeArrowheads="1"/>
          </p:cNvSpPr>
          <p:nvPr/>
        </p:nvSpPr>
        <p:spPr bwMode="auto">
          <a:xfrm>
            <a:off x="5127625" y="1911350"/>
            <a:ext cx="297815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zh-CN" sz="2800" b="1">
                <a:latin typeface="新宋体" pitchFamily="49" charset="-122"/>
                <a:ea typeface="新宋体" pitchFamily="49" charset="-122"/>
              </a:rPr>
              <a:t>组建评委专家库</a:t>
            </a:r>
          </a:p>
          <a:p>
            <a:endParaRPr lang="zh-CN" altLang="en-US" sz="30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27625" y="3824288"/>
            <a:ext cx="7326313" cy="9858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</a:t>
            </a:r>
            <a:r>
              <a:rPr lang="zh-CN" altLang="en-US" sz="2800" b="1" kern="0" dirty="0">
                <a:latin typeface="新宋体" panose="02010609030101010101" pitchFamily="49" charset="-122"/>
                <a:ea typeface="新宋体" panose="02010609030101010101" pitchFamily="49" charset="-122"/>
              </a:rPr>
              <a:t>实行回避制度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000" b="1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517" name="矩形 5"/>
          <p:cNvSpPr>
            <a:spLocks noChangeArrowheads="1"/>
          </p:cNvSpPr>
          <p:nvPr/>
        </p:nvSpPr>
        <p:spPr bwMode="auto">
          <a:xfrm>
            <a:off x="5127625" y="2840038"/>
            <a:ext cx="66135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2.</a:t>
            </a:r>
            <a:r>
              <a:rPr lang="zh-CN" altLang="en-US" sz="2800" b="1"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评委由组委会在专家库中随机抽取确定</a:t>
            </a:r>
          </a:p>
          <a:p>
            <a:endParaRPr lang="zh-CN" altLang="zh-CN" sz="30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63663" y="3133725"/>
            <a:ext cx="157003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kern="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评委</a:t>
            </a:r>
            <a:endParaRPr lang="en-US" altLang="zh-CN" sz="5400" b="1" kern="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等腰三角形 9"/>
          <p:cNvSpPr/>
          <p:nvPr/>
        </p:nvSpPr>
        <p:spPr>
          <a:xfrm rot="5400000">
            <a:off x="4656932" y="2115344"/>
            <a:ext cx="306387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663282" y="3001169"/>
            <a:ext cx="304800" cy="261937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657726" y="4016375"/>
            <a:ext cx="304800" cy="263525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14" name="等腰三角形 13"/>
          <p:cNvSpPr/>
          <p:nvPr/>
        </p:nvSpPr>
        <p:spPr>
          <a:xfrm rot="5400000">
            <a:off x="4671219" y="4939506"/>
            <a:ext cx="306388" cy="263525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41913" y="4810125"/>
            <a:ext cx="4808537" cy="95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4.</a:t>
            </a:r>
            <a:r>
              <a:rPr lang="zh-CN" altLang="en-US" sz="2800" b="1" kern="0" dirty="0">
                <a:latin typeface="新宋体" panose="02010609030101010101" pitchFamily="49" charset="-122"/>
                <a:ea typeface="新宋体" panose="02010609030101010101" pitchFamily="49" charset="-122"/>
              </a:rPr>
              <a:t>增加评委，去掉分数的极值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矩形 7"/>
          <p:cNvSpPr>
            <a:spLocks noChangeArrowheads="1"/>
          </p:cNvSpPr>
          <p:nvPr/>
        </p:nvSpPr>
        <p:spPr bwMode="auto">
          <a:xfrm>
            <a:off x="0" y="2741613"/>
            <a:ext cx="3262313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06400" algn="just"/>
            <a:r>
              <a:rPr lang="zh-CN" altLang="zh-CN" sz="3600" b="1">
                <a:latin typeface="微软雅黑" pitchFamily="34" charset="-122"/>
                <a:ea typeface="微软雅黑" pitchFamily="34" charset="-122"/>
              </a:rPr>
              <a:t>评委推荐：</a:t>
            </a:r>
            <a:endParaRPr lang="en-US" altLang="zh-CN" sz="3600" b="1">
              <a:latin typeface="微软雅黑" pitchFamily="34" charset="-122"/>
              <a:ea typeface="微软雅黑" pitchFamily="34" charset="-122"/>
            </a:endParaRPr>
          </a:p>
          <a:p>
            <a:pPr indent="406400" algn="just"/>
            <a:r>
              <a:rPr lang="zh-CN" altLang="en-US">
                <a:solidFill>
                  <a:srgbClr val="404040"/>
                </a:solidFill>
              </a:rPr>
              <a:t>时间：</a:t>
            </a:r>
            <a:r>
              <a:rPr lang="en-US" altLang="zh-CN" b="1">
                <a:solidFill>
                  <a:schemeClr val="accent2"/>
                </a:solidFill>
              </a:rPr>
              <a:t>4</a:t>
            </a:r>
            <a:r>
              <a:rPr lang="zh-CN" altLang="en-US" b="1">
                <a:solidFill>
                  <a:schemeClr val="accent2"/>
                </a:solidFill>
              </a:rPr>
              <a:t>月</a:t>
            </a:r>
            <a:r>
              <a:rPr lang="en-US" altLang="zh-CN" b="1">
                <a:solidFill>
                  <a:schemeClr val="accent2"/>
                </a:solidFill>
              </a:rPr>
              <a:t>30</a:t>
            </a:r>
            <a:r>
              <a:rPr lang="zh-CN" altLang="en-US" b="1">
                <a:solidFill>
                  <a:schemeClr val="accent2"/>
                </a:solidFill>
              </a:rPr>
              <a:t>日前</a:t>
            </a:r>
            <a:r>
              <a:rPr lang="zh-CN" altLang="en-US">
                <a:solidFill>
                  <a:srgbClr val="404040"/>
                </a:solidFill>
              </a:rPr>
              <a:t>联系中心</a:t>
            </a:r>
            <a:endParaRPr lang="zh-CN" altLang="en-US" sz="3600" b="1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indent="406400" algn="just"/>
            <a:endParaRPr lang="zh-CN" altLang="zh-CN" sz="2000" b="1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6563" name="图片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9800" y="1179513"/>
            <a:ext cx="6989763" cy="45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文本框 3"/>
          <p:cNvSpPr txBox="1">
            <a:spLocks noChangeArrowheads="1"/>
          </p:cNvSpPr>
          <p:nvPr/>
        </p:nvSpPr>
        <p:spPr bwMode="auto">
          <a:xfrm>
            <a:off x="5613400" y="1190625"/>
            <a:ext cx="6461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6000" b="1">
                <a:latin typeface="GungsuhChe"/>
                <a:ea typeface="GungsuhChe"/>
                <a:cs typeface="GungsuhChe"/>
              </a:rPr>
              <a:t>1</a:t>
            </a:r>
            <a:endParaRPr lang="zh-CN" altLang="en-US" sz="6000" b="1">
              <a:latin typeface="GungsuhChe"/>
              <a:ea typeface="GungsuhChe"/>
              <a:cs typeface="GungsuhChe"/>
            </a:endParaRPr>
          </a:p>
        </p:txBody>
      </p:sp>
      <p:sp>
        <p:nvSpPr>
          <p:cNvPr id="67587" name="矩形 4"/>
          <p:cNvSpPr>
            <a:spLocks noChangeArrowheads="1"/>
          </p:cNvSpPr>
          <p:nvPr/>
        </p:nvSpPr>
        <p:spPr bwMode="auto">
          <a:xfrm>
            <a:off x="6251575" y="1501775"/>
            <a:ext cx="411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学校开展了系统的职业规划教育</a:t>
            </a:r>
          </a:p>
        </p:txBody>
      </p:sp>
      <p:sp>
        <p:nvSpPr>
          <p:cNvPr id="67588" name="文本框 5"/>
          <p:cNvSpPr txBox="1">
            <a:spLocks noChangeArrowheads="1"/>
          </p:cNvSpPr>
          <p:nvPr/>
        </p:nvSpPr>
        <p:spPr bwMode="auto">
          <a:xfrm>
            <a:off x="5654675" y="2220913"/>
            <a:ext cx="6477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6000" b="1">
                <a:latin typeface="GungsuhChe"/>
                <a:ea typeface="GungsuhChe"/>
                <a:cs typeface="GungsuhChe"/>
              </a:rPr>
              <a:t>2</a:t>
            </a:r>
            <a:endParaRPr lang="zh-CN" altLang="en-US" sz="6000" b="1">
              <a:latin typeface="GungsuhChe"/>
              <a:ea typeface="GungsuhChe"/>
              <a:cs typeface="GungsuhChe"/>
            </a:endParaRPr>
          </a:p>
        </p:txBody>
      </p:sp>
      <p:sp>
        <p:nvSpPr>
          <p:cNvPr id="67589" name="矩形 6"/>
          <p:cNvSpPr>
            <a:spLocks noChangeArrowheads="1"/>
          </p:cNvSpPr>
          <p:nvPr/>
        </p:nvSpPr>
        <p:spPr bwMode="auto">
          <a:xfrm>
            <a:off x="6257925" y="3571875"/>
            <a:ext cx="452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初赛参加人数占在校生总数的比例高</a:t>
            </a:r>
          </a:p>
        </p:txBody>
      </p:sp>
      <p:sp>
        <p:nvSpPr>
          <p:cNvPr id="67590" name="文本框 9"/>
          <p:cNvSpPr txBox="1">
            <a:spLocks noChangeArrowheads="1"/>
          </p:cNvSpPr>
          <p:nvPr/>
        </p:nvSpPr>
        <p:spPr bwMode="auto">
          <a:xfrm>
            <a:off x="5600700" y="3217863"/>
            <a:ext cx="6921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000" b="1">
                <a:latin typeface="GungsuhChe"/>
                <a:ea typeface="GungsuhChe"/>
                <a:cs typeface="GungsuhChe"/>
              </a:rPr>
              <a:t>3</a:t>
            </a:r>
            <a:endParaRPr lang="zh-CN" altLang="en-US" sz="6000" b="1">
              <a:latin typeface="GungsuhChe"/>
              <a:ea typeface="GungsuhChe"/>
              <a:cs typeface="GungsuhChe"/>
            </a:endParaRPr>
          </a:p>
        </p:txBody>
      </p:sp>
      <p:sp>
        <p:nvSpPr>
          <p:cNvPr id="67591" name="矩形 10"/>
          <p:cNvSpPr>
            <a:spLocks noChangeArrowheads="1"/>
          </p:cNvSpPr>
          <p:nvPr/>
        </p:nvSpPr>
        <p:spPr bwMode="auto">
          <a:xfrm>
            <a:off x="6308725" y="2566988"/>
            <a:ext cx="405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做好校内初赛的组织和宣传工作</a:t>
            </a:r>
          </a:p>
        </p:txBody>
      </p:sp>
      <p:sp>
        <p:nvSpPr>
          <p:cNvPr id="67592" name="矩形 11"/>
          <p:cNvSpPr>
            <a:spLocks noChangeArrowheads="1"/>
          </p:cNvSpPr>
          <p:nvPr/>
        </p:nvSpPr>
        <p:spPr bwMode="auto">
          <a:xfrm>
            <a:off x="6221413" y="4440238"/>
            <a:ext cx="3797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推荐的参赛选手获得较好成绩</a:t>
            </a:r>
          </a:p>
        </p:txBody>
      </p:sp>
      <p:sp>
        <p:nvSpPr>
          <p:cNvPr id="67593" name="文本框 12"/>
          <p:cNvSpPr txBox="1">
            <a:spLocks noChangeArrowheads="1"/>
          </p:cNvSpPr>
          <p:nvPr/>
        </p:nvSpPr>
        <p:spPr bwMode="auto">
          <a:xfrm>
            <a:off x="5576888" y="4214813"/>
            <a:ext cx="725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000" b="1">
                <a:latin typeface="GungsuhChe"/>
                <a:ea typeface="GungsuhChe"/>
                <a:cs typeface="GungsuhChe"/>
              </a:rPr>
              <a:t>4</a:t>
            </a:r>
            <a:endParaRPr lang="zh-CN" altLang="en-US" sz="6000" b="1">
              <a:latin typeface="GungsuhChe"/>
              <a:ea typeface="GungsuhChe"/>
              <a:cs typeface="GungsuhChe"/>
            </a:endParaRPr>
          </a:p>
        </p:txBody>
      </p:sp>
      <p:sp>
        <p:nvSpPr>
          <p:cNvPr id="67594" name="矩形 13"/>
          <p:cNvSpPr>
            <a:spLocks noChangeArrowheads="1"/>
          </p:cNvSpPr>
          <p:nvPr/>
        </p:nvSpPr>
        <p:spPr bwMode="auto">
          <a:xfrm>
            <a:off x="6221413" y="5392738"/>
            <a:ext cx="4389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11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月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日前向大赛组委会提交</a:t>
            </a:r>
            <a:endParaRPr lang="en-US" altLang="zh-CN" sz="200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r>
              <a:rPr lang="zh-CN" altLang="en-US" sz="200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书面申报材料</a:t>
            </a:r>
          </a:p>
        </p:txBody>
      </p:sp>
      <p:sp>
        <p:nvSpPr>
          <p:cNvPr id="67595" name="文本框 14"/>
          <p:cNvSpPr txBox="1">
            <a:spLocks noChangeArrowheads="1"/>
          </p:cNvSpPr>
          <p:nvPr/>
        </p:nvSpPr>
        <p:spPr bwMode="auto">
          <a:xfrm>
            <a:off x="5551488" y="5238750"/>
            <a:ext cx="7127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000" b="1">
                <a:latin typeface="GungsuhChe"/>
                <a:ea typeface="GungsuhChe"/>
                <a:cs typeface="GungsuhChe"/>
              </a:rPr>
              <a:t>5</a:t>
            </a:r>
            <a:endParaRPr lang="zh-CN" altLang="en-US" sz="6000" b="1">
              <a:latin typeface="GungsuhChe"/>
              <a:ea typeface="GungsuhChe"/>
              <a:cs typeface="GungsuhChe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284788" y="5416550"/>
            <a:ext cx="158750" cy="684213"/>
          </a:xfrm>
          <a:prstGeom prst="rect">
            <a:avLst/>
          </a:prstGeom>
          <a:solidFill>
            <a:srgbClr val="427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/>
          </a:p>
        </p:txBody>
      </p:sp>
      <p:sp>
        <p:nvSpPr>
          <p:cNvPr id="18" name="矩形 17"/>
          <p:cNvSpPr/>
          <p:nvPr/>
        </p:nvSpPr>
        <p:spPr>
          <a:xfrm>
            <a:off x="-19050" y="-42863"/>
            <a:ext cx="4295775" cy="6977063"/>
          </a:xfrm>
          <a:prstGeom prst="rect">
            <a:avLst/>
          </a:prstGeom>
          <a:solidFill>
            <a:srgbClr val="4270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3399"/>
              </a:solidFill>
            </a:endParaRPr>
          </a:p>
        </p:txBody>
      </p:sp>
      <p:sp>
        <p:nvSpPr>
          <p:cNvPr id="67598" name="矩形 16"/>
          <p:cNvSpPr>
            <a:spLocks noChangeArrowheads="1"/>
          </p:cNvSpPr>
          <p:nvPr/>
        </p:nvSpPr>
        <p:spPr bwMode="auto">
          <a:xfrm>
            <a:off x="-287338" y="3187700"/>
            <a:ext cx="4476751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06400" algn="ctr" eaLnBrk="0" hangingPunct="0"/>
            <a:r>
              <a:rPr lang="zh-CN" altLang="zh-CN" sz="4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最佳组织奖</a:t>
            </a:r>
            <a:endParaRPr lang="zh-CN" altLang="zh-CN" sz="28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278438" y="4408488"/>
            <a:ext cx="157162" cy="682625"/>
          </a:xfrm>
          <a:prstGeom prst="rect">
            <a:avLst/>
          </a:prstGeom>
          <a:solidFill>
            <a:srgbClr val="427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/>
          </a:p>
        </p:txBody>
      </p:sp>
      <p:sp>
        <p:nvSpPr>
          <p:cNvPr id="22" name="矩形 21"/>
          <p:cNvSpPr/>
          <p:nvPr/>
        </p:nvSpPr>
        <p:spPr>
          <a:xfrm>
            <a:off x="5291138" y="3287713"/>
            <a:ext cx="158750" cy="684212"/>
          </a:xfrm>
          <a:prstGeom prst="rect">
            <a:avLst/>
          </a:prstGeom>
          <a:solidFill>
            <a:srgbClr val="427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/>
          </a:p>
        </p:txBody>
      </p:sp>
      <p:sp>
        <p:nvSpPr>
          <p:cNvPr id="23" name="矩形 22"/>
          <p:cNvSpPr/>
          <p:nvPr/>
        </p:nvSpPr>
        <p:spPr>
          <a:xfrm>
            <a:off x="5291138" y="2279650"/>
            <a:ext cx="158750" cy="684213"/>
          </a:xfrm>
          <a:prstGeom prst="rect">
            <a:avLst/>
          </a:prstGeom>
          <a:solidFill>
            <a:srgbClr val="427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/>
          </a:p>
        </p:txBody>
      </p:sp>
      <p:sp>
        <p:nvSpPr>
          <p:cNvPr id="24" name="矩形 23"/>
          <p:cNvSpPr/>
          <p:nvPr/>
        </p:nvSpPr>
        <p:spPr>
          <a:xfrm>
            <a:off x="5299075" y="1300163"/>
            <a:ext cx="157163" cy="682625"/>
          </a:xfrm>
          <a:prstGeom prst="rect">
            <a:avLst/>
          </a:prstGeom>
          <a:solidFill>
            <a:srgbClr val="427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rgbClr val="4270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rgbClr val="E26714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76825" y="1866900"/>
            <a:ext cx="5175250" cy="1416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有扎实的职业规划理论基础和</a:t>
            </a:r>
            <a:endParaRPr lang="en-US" altLang="zh-CN" sz="2800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丰富的实践经验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000" b="1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76825" y="4117975"/>
            <a:ext cx="732472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推荐的参赛选手获得较好成绩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000" b="1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76675" y="3098800"/>
            <a:ext cx="6765925" cy="9858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19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800" kern="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做好校内初赛的组织和宣传工作</a:t>
            </a:r>
          </a:p>
          <a:p>
            <a:pPr indent="1219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3000" b="1" kern="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0250" y="2638425"/>
            <a:ext cx="2954338" cy="1754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kern="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优秀指导</a:t>
            </a:r>
            <a:endParaRPr lang="en-US" altLang="zh-CN" sz="5400" b="1" kern="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kern="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教师奖</a:t>
            </a:r>
            <a:endParaRPr lang="en-US" altLang="zh-CN" sz="5400" b="1" kern="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等腰三角形 9"/>
          <p:cNvSpPr/>
          <p:nvPr/>
        </p:nvSpPr>
        <p:spPr>
          <a:xfrm rot="5400000">
            <a:off x="4575969" y="2101056"/>
            <a:ext cx="306388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576763" y="3232150"/>
            <a:ext cx="304800" cy="263525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612482" y="4223544"/>
            <a:ext cx="306387" cy="263525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14" name="等腰三角形 13"/>
          <p:cNvSpPr/>
          <p:nvPr/>
        </p:nvSpPr>
        <p:spPr>
          <a:xfrm rot="5400000">
            <a:off x="4626769" y="5239544"/>
            <a:ext cx="306387" cy="263525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76825" y="5046663"/>
            <a:ext cx="5341938" cy="954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4.11</a:t>
            </a:r>
            <a:r>
              <a:rPr lang="zh-CN" altLang="en-US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日前向大赛组委会提交</a:t>
            </a:r>
            <a:endParaRPr lang="en-US" altLang="zh-CN" sz="28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书面申报材料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文本框 2"/>
          <p:cNvSpPr txBox="1">
            <a:spLocks noChangeArrowheads="1"/>
          </p:cNvSpPr>
          <p:nvPr/>
        </p:nvSpPr>
        <p:spPr bwMode="auto">
          <a:xfrm>
            <a:off x="3802063" y="2365375"/>
            <a:ext cx="392588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800" b="1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4800" b="1">
                <a:latin typeface="微软雅黑" pitchFamily="34" charset="-122"/>
                <a:ea typeface="微软雅黑" pitchFamily="34" charset="-122"/>
              </a:rPr>
              <a:t>中心近期 相关工作安排</a:t>
            </a:r>
          </a:p>
        </p:txBody>
      </p:sp>
      <p:sp>
        <p:nvSpPr>
          <p:cNvPr id="5" name="图文框 4"/>
          <p:cNvSpPr/>
          <p:nvPr/>
        </p:nvSpPr>
        <p:spPr>
          <a:xfrm>
            <a:off x="2782888" y="1536700"/>
            <a:ext cx="6029325" cy="3260725"/>
          </a:xfrm>
          <a:prstGeom prst="frame">
            <a:avLst>
              <a:gd name="adj1" fmla="val 2807"/>
            </a:avLst>
          </a:prstGeom>
          <a:solidFill>
            <a:srgbClr val="427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1682" name="矩形 3"/>
          <p:cNvSpPr>
            <a:spLocks noChangeArrowheads="1"/>
          </p:cNvSpPr>
          <p:nvPr/>
        </p:nvSpPr>
        <p:spPr bwMode="auto">
          <a:xfrm>
            <a:off x="4710113" y="1166813"/>
            <a:ext cx="6805612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zh-CN" altLang="zh-CN" sz="2400" b="1">
                <a:solidFill>
                  <a:schemeClr val="hlink"/>
                </a:solidFill>
              </a:rPr>
              <a:t>第一阶段（</a:t>
            </a:r>
            <a:r>
              <a:rPr lang="en-US" altLang="zh-CN" sz="2400" b="1">
                <a:solidFill>
                  <a:schemeClr val="hlink"/>
                </a:solidFill>
              </a:rPr>
              <a:t>5</a:t>
            </a:r>
            <a:r>
              <a:rPr lang="zh-CN" altLang="en-US" sz="2400" b="1">
                <a:solidFill>
                  <a:schemeClr val="hlink"/>
                </a:solidFill>
              </a:rPr>
              <a:t>～</a:t>
            </a:r>
            <a:r>
              <a:rPr lang="en-US" altLang="zh-CN" sz="2400" b="1">
                <a:solidFill>
                  <a:schemeClr val="hlink"/>
                </a:solidFill>
              </a:rPr>
              <a:t>6</a:t>
            </a:r>
            <a:r>
              <a:rPr lang="zh-CN" altLang="en-US" sz="2400" b="1">
                <a:solidFill>
                  <a:schemeClr val="hlink"/>
                </a:solidFill>
              </a:rPr>
              <a:t>月）：毕业生母校评价调查</a:t>
            </a:r>
          </a:p>
          <a:p>
            <a:pPr algn="just"/>
            <a:r>
              <a:rPr lang="en-US" altLang="zh-CN" sz="2000" b="1"/>
              <a:t>1</a:t>
            </a:r>
            <a:r>
              <a:rPr lang="zh-CN" altLang="en-US" sz="2000" b="1"/>
              <a:t>、</a:t>
            </a:r>
            <a:r>
              <a:rPr lang="zh-CN" altLang="en-US" b="1"/>
              <a:t>学生可登录智慧就业平台（校就业网站、手机</a:t>
            </a:r>
            <a:r>
              <a:rPr lang="en-US" altLang="zh-CN" b="1"/>
              <a:t>APP</a:t>
            </a:r>
            <a:r>
              <a:rPr lang="zh-CN" altLang="en-US" b="1"/>
              <a:t>）参与调查</a:t>
            </a:r>
          </a:p>
          <a:p>
            <a:pPr algn="just"/>
            <a:r>
              <a:rPr lang="en-US" altLang="zh-CN" sz="2000" b="1"/>
              <a:t>2</a:t>
            </a:r>
            <a:r>
              <a:rPr lang="zh-CN" altLang="en-US" sz="2000" b="1"/>
              <a:t>、未安装智慧就业平台的高校，</a:t>
            </a:r>
            <a:r>
              <a:rPr lang="zh-CN" altLang="zh-CN" b="1"/>
              <a:t>中心将通过邮件</a:t>
            </a:r>
            <a:endParaRPr lang="zh-CN" altLang="en-US" b="1"/>
          </a:p>
          <a:p>
            <a:pPr algn="just"/>
            <a:r>
              <a:rPr lang="zh-CN" altLang="en-US" b="1"/>
              <a:t>       </a:t>
            </a:r>
            <a:r>
              <a:rPr lang="zh-CN" altLang="zh-CN" b="1"/>
              <a:t>向学生推送调查链接</a:t>
            </a:r>
          </a:p>
          <a:p>
            <a:pPr algn="just"/>
            <a:endParaRPr lang="zh-CN" altLang="zh-CN" sz="2000" b="1"/>
          </a:p>
        </p:txBody>
      </p:sp>
      <p:sp>
        <p:nvSpPr>
          <p:cNvPr id="71683" name="矩形 4"/>
          <p:cNvSpPr>
            <a:spLocks noChangeArrowheads="1"/>
          </p:cNvSpPr>
          <p:nvPr/>
        </p:nvSpPr>
        <p:spPr bwMode="auto">
          <a:xfrm>
            <a:off x="4959350" y="2919413"/>
            <a:ext cx="723265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2400" b="1">
                <a:solidFill>
                  <a:schemeClr val="hlink"/>
                </a:solidFill>
              </a:rPr>
              <a:t>第二阶段（</a:t>
            </a:r>
            <a:r>
              <a:rPr lang="en-US" altLang="zh-CN" sz="2400" b="1">
                <a:solidFill>
                  <a:schemeClr val="hlink"/>
                </a:solidFill>
              </a:rPr>
              <a:t>10</a:t>
            </a:r>
            <a:r>
              <a:rPr lang="zh-CN" altLang="en-US" sz="2400" b="1">
                <a:solidFill>
                  <a:schemeClr val="hlink"/>
                </a:solidFill>
              </a:rPr>
              <a:t>～</a:t>
            </a:r>
            <a:r>
              <a:rPr lang="en-US" altLang="zh-CN" sz="2400" b="1">
                <a:solidFill>
                  <a:schemeClr val="hlink"/>
                </a:solidFill>
              </a:rPr>
              <a:t>11</a:t>
            </a:r>
            <a:r>
              <a:rPr lang="zh-CN" altLang="en-US" sz="2400" b="1">
                <a:solidFill>
                  <a:schemeClr val="hlink"/>
                </a:solidFill>
              </a:rPr>
              <a:t>月）：毕业生就业调查</a:t>
            </a:r>
          </a:p>
          <a:p>
            <a:r>
              <a:rPr lang="zh-CN" altLang="zh-CN" b="1"/>
              <a:t>中心将通过邮件向学生推送调查链接</a:t>
            </a:r>
          </a:p>
          <a:p>
            <a:endParaRPr lang="zh-CN" altLang="zh-CN" b="1"/>
          </a:p>
          <a:p>
            <a:pPr algn="just"/>
            <a:endParaRPr lang="zh-CN" altLang="zh-CN" b="1"/>
          </a:p>
        </p:txBody>
      </p:sp>
      <p:sp>
        <p:nvSpPr>
          <p:cNvPr id="71684" name="文本框 8"/>
          <p:cNvSpPr txBox="1">
            <a:spLocks noChangeArrowheads="1"/>
          </p:cNvSpPr>
          <p:nvPr/>
        </p:nvSpPr>
        <p:spPr bwMode="auto">
          <a:xfrm>
            <a:off x="536575" y="2354263"/>
            <a:ext cx="3340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2016</a:t>
            </a:r>
            <a:r>
              <a:rPr lang="zh-CN" altLang="en-US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研、本、专</a:t>
            </a:r>
          </a:p>
          <a:p>
            <a:r>
              <a:rPr lang="zh-CN" altLang="en-US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   毕业生调查</a:t>
            </a:r>
          </a:p>
        </p:txBody>
      </p:sp>
      <p:sp>
        <p:nvSpPr>
          <p:cNvPr id="10" name="等腰三角形 9"/>
          <p:cNvSpPr>
            <a:spLocks noChangeArrowheads="1"/>
          </p:cNvSpPr>
          <p:nvPr/>
        </p:nvSpPr>
        <p:spPr bwMode="auto">
          <a:xfrm rot="5400000">
            <a:off x="4445001" y="1524000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5C6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11" name="等腰三角形 10"/>
          <p:cNvSpPr>
            <a:spLocks noChangeArrowheads="1"/>
          </p:cNvSpPr>
          <p:nvPr/>
        </p:nvSpPr>
        <p:spPr bwMode="auto">
          <a:xfrm rot="5400000">
            <a:off x="4525963" y="3114675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F9D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71687" name="矩形 4"/>
          <p:cNvSpPr>
            <a:spLocks noChangeArrowheads="1"/>
          </p:cNvSpPr>
          <p:nvPr/>
        </p:nvSpPr>
        <p:spPr bwMode="auto">
          <a:xfrm>
            <a:off x="4737100" y="4081463"/>
            <a:ext cx="6076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2400" b="1">
                <a:solidFill>
                  <a:srgbClr val="F39415"/>
                </a:solidFill>
              </a:rPr>
              <a:t>      </a:t>
            </a:r>
            <a:r>
              <a:rPr lang="zh-CN" altLang="zh-CN" sz="2400" b="1">
                <a:solidFill>
                  <a:srgbClr val="F39415"/>
                </a:solidFill>
              </a:rPr>
              <a:t>请各高校抓住毕业生办理就业手续、尚未离校的机会，通过有效的手段，告知并发动毕业生参与调查。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文本框 1"/>
          <p:cNvSpPr txBox="1">
            <a:spLocks noChangeArrowheads="1"/>
          </p:cNvSpPr>
          <p:nvPr/>
        </p:nvSpPr>
        <p:spPr bwMode="auto">
          <a:xfrm>
            <a:off x="98425" y="930275"/>
            <a:ext cx="5500688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2016</a:t>
            </a:r>
            <a:r>
              <a:rPr lang="zh-CN" altLang="zh-CN" sz="3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年我省</a:t>
            </a:r>
            <a:endParaRPr lang="en-US" altLang="zh-CN" sz="3600" b="1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zh-CN" sz="3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大学生职业规划大赛</a:t>
            </a:r>
          </a:p>
          <a:p>
            <a:endParaRPr lang="zh-CN" altLang="en-US" sz="2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986" name="文本框 2"/>
          <p:cNvSpPr txBox="1">
            <a:spLocks noChangeArrowheads="1"/>
          </p:cNvSpPr>
          <p:nvPr/>
        </p:nvSpPr>
        <p:spPr bwMode="auto">
          <a:xfrm>
            <a:off x="7724775" y="3756025"/>
            <a:ext cx="35687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6600" b="1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赛程安排</a:t>
            </a:r>
          </a:p>
        </p:txBody>
      </p:sp>
      <p:sp>
        <p:nvSpPr>
          <p:cNvPr id="41987" name="文本框 7"/>
          <p:cNvSpPr txBox="1">
            <a:spLocks noChangeArrowheads="1"/>
          </p:cNvSpPr>
          <p:nvPr/>
        </p:nvSpPr>
        <p:spPr bwMode="auto">
          <a:xfrm>
            <a:off x="6994525" y="3035300"/>
            <a:ext cx="43989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59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PART</a:t>
            </a:r>
            <a:r>
              <a:rPr lang="zh-CN" altLang="en-US" sz="59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59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ONE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0" y="2274888"/>
            <a:ext cx="581818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3305175" y="2673350"/>
            <a:ext cx="9083675" cy="2755900"/>
          </a:xfrm>
          <a:prstGeom prst="rect">
            <a:avLst/>
          </a:prstGeom>
          <a:solidFill>
            <a:schemeClr val="accent1">
              <a:alpha val="0"/>
            </a:schemeClr>
          </a:solidFill>
          <a:ln w="793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2706" name="文本框 8"/>
          <p:cNvSpPr txBox="1">
            <a:spLocks noChangeArrowheads="1"/>
          </p:cNvSpPr>
          <p:nvPr/>
        </p:nvSpPr>
        <p:spPr bwMode="auto">
          <a:xfrm>
            <a:off x="536575" y="2354263"/>
            <a:ext cx="2622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2016</a:t>
            </a:r>
            <a:r>
              <a:rPr lang="zh-CN" altLang="en-US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毕业生</a:t>
            </a:r>
          </a:p>
          <a:p>
            <a:r>
              <a:rPr lang="zh-CN" altLang="en-US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用人单位调查</a:t>
            </a:r>
          </a:p>
        </p:txBody>
      </p:sp>
      <p:sp>
        <p:nvSpPr>
          <p:cNvPr id="72707" name="矩形 4"/>
          <p:cNvSpPr>
            <a:spLocks noChangeArrowheads="1"/>
          </p:cNvSpPr>
          <p:nvPr/>
        </p:nvSpPr>
        <p:spPr bwMode="auto">
          <a:xfrm>
            <a:off x="4845050" y="1954213"/>
            <a:ext cx="62055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3600" b="1">
                <a:solidFill>
                  <a:schemeClr val="hlink"/>
                </a:solidFill>
              </a:rPr>
              <a:t>2016年10月起，用人单位可登录智慧就业平台（中心及学校网站均开通）参与调查。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3730" name="矩形 3"/>
          <p:cNvSpPr>
            <a:spLocks noChangeArrowheads="1"/>
          </p:cNvSpPr>
          <p:nvPr/>
        </p:nvSpPr>
        <p:spPr bwMode="auto">
          <a:xfrm>
            <a:off x="4965700" y="838200"/>
            <a:ext cx="6505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2400" b="1">
                <a:solidFill>
                  <a:schemeClr val="hlink"/>
                </a:solidFill>
              </a:rPr>
              <a:t>合作对象：</a:t>
            </a:r>
            <a:endParaRPr lang="zh-CN" altLang="en-US" sz="2400" b="1">
              <a:solidFill>
                <a:schemeClr val="hlink"/>
              </a:solidFill>
            </a:endParaRPr>
          </a:p>
          <a:p>
            <a:pPr algn="just"/>
            <a:r>
              <a:rPr lang="zh-CN" altLang="zh-CN" sz="2400" b="1"/>
              <a:t>支持中心调查</a:t>
            </a:r>
            <a:r>
              <a:rPr lang="zh-CN" altLang="en-US" sz="2400" b="1"/>
              <a:t>  </a:t>
            </a:r>
          </a:p>
          <a:p>
            <a:pPr algn="just"/>
            <a:r>
              <a:rPr lang="zh-CN" altLang="zh-CN" sz="2400" b="1"/>
              <a:t>毕业生参与率不低于</a:t>
            </a:r>
            <a:r>
              <a:rPr lang="en-US" altLang="zh-CN" sz="2400" b="1"/>
              <a:t>30%</a:t>
            </a:r>
            <a:endParaRPr lang="zh-CN" altLang="en-US" sz="2400" b="1"/>
          </a:p>
          <a:p>
            <a:pPr algn="just"/>
            <a:r>
              <a:rPr lang="zh-CN" altLang="en-US" sz="2400" b="1"/>
              <a:t>有培养校本就业分析专家意愿的高校优先</a:t>
            </a:r>
            <a:endParaRPr lang="zh-CN" altLang="zh-CN" sz="2400" b="1"/>
          </a:p>
        </p:txBody>
      </p:sp>
      <p:sp>
        <p:nvSpPr>
          <p:cNvPr id="73731" name="矩形 4"/>
          <p:cNvSpPr>
            <a:spLocks noChangeArrowheads="1"/>
          </p:cNvSpPr>
          <p:nvPr/>
        </p:nvSpPr>
        <p:spPr bwMode="auto">
          <a:xfrm>
            <a:off x="4959350" y="3003550"/>
            <a:ext cx="72326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2400" b="1">
                <a:solidFill>
                  <a:schemeClr val="hlink"/>
                </a:solidFill>
              </a:rPr>
              <a:t>合作模式：</a:t>
            </a:r>
            <a:endParaRPr lang="zh-CN" altLang="en-US" sz="2400" b="1">
              <a:solidFill>
                <a:schemeClr val="hlink"/>
              </a:solidFill>
            </a:endParaRPr>
          </a:p>
          <a:p>
            <a:pPr algn="just"/>
            <a:r>
              <a:rPr lang="zh-CN" altLang="zh-CN" sz="2400" b="1"/>
              <a:t>中心负责问卷调查、数据处理、分析维度维度设计</a:t>
            </a:r>
            <a:endParaRPr lang="zh-CN" altLang="en-US" sz="2400" b="1"/>
          </a:p>
          <a:p>
            <a:pPr algn="just"/>
            <a:r>
              <a:rPr lang="zh-CN" altLang="zh-CN" sz="2400" b="1"/>
              <a:t>图表制作、校本报告大纲编制</a:t>
            </a:r>
            <a:endParaRPr lang="zh-CN" altLang="en-US" sz="2400" b="1"/>
          </a:p>
          <a:p>
            <a:pPr algn="just"/>
            <a:r>
              <a:rPr lang="zh-CN" altLang="zh-CN" sz="2400" b="1"/>
              <a:t>支持就业工作部门校内报告解读</a:t>
            </a:r>
            <a:endParaRPr lang="zh-CN" altLang="en-US" sz="2400" b="1"/>
          </a:p>
          <a:p>
            <a:pPr algn="just"/>
            <a:r>
              <a:rPr lang="zh-CN" altLang="en-US" sz="2400" b="1"/>
              <a:t>高校</a:t>
            </a:r>
            <a:r>
              <a:rPr lang="zh-CN" altLang="zh-CN" sz="2400" b="1"/>
              <a:t>安排</a:t>
            </a:r>
            <a:r>
              <a:rPr lang="en-US" altLang="zh-CN" sz="2400" b="1"/>
              <a:t>1</a:t>
            </a:r>
            <a:r>
              <a:rPr lang="zh-CN" altLang="en-US" sz="2400" b="1"/>
              <a:t>～</a:t>
            </a:r>
            <a:r>
              <a:rPr lang="en-US" altLang="zh-CN" sz="2400" b="1"/>
              <a:t>2</a:t>
            </a:r>
            <a:r>
              <a:rPr lang="zh-CN" altLang="en-US" sz="2400" b="1"/>
              <a:t>名老师参与报告编撰组稿工作</a:t>
            </a:r>
            <a:endParaRPr lang="zh-CN" altLang="zh-CN" sz="2400" b="1"/>
          </a:p>
        </p:txBody>
      </p:sp>
      <p:sp>
        <p:nvSpPr>
          <p:cNvPr id="73732" name="文本框 8"/>
          <p:cNvSpPr txBox="1">
            <a:spLocks noChangeArrowheads="1"/>
          </p:cNvSpPr>
          <p:nvPr/>
        </p:nvSpPr>
        <p:spPr bwMode="auto">
          <a:xfrm>
            <a:off x="536575" y="2354263"/>
            <a:ext cx="359727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     合作事宜</a:t>
            </a:r>
          </a:p>
          <a:p>
            <a:r>
              <a:rPr lang="zh-CN" altLang="en-US" sz="24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学校年度就业质量报告</a:t>
            </a:r>
          </a:p>
        </p:txBody>
      </p:sp>
      <p:sp>
        <p:nvSpPr>
          <p:cNvPr id="10" name="等腰三角形 9"/>
          <p:cNvSpPr>
            <a:spLocks noChangeArrowheads="1"/>
          </p:cNvSpPr>
          <p:nvPr/>
        </p:nvSpPr>
        <p:spPr bwMode="auto">
          <a:xfrm rot="5400000">
            <a:off x="4445001" y="1524000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5C6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11" name="等腰三角形 10"/>
          <p:cNvSpPr>
            <a:spLocks noChangeArrowheads="1"/>
          </p:cNvSpPr>
          <p:nvPr/>
        </p:nvSpPr>
        <p:spPr bwMode="auto">
          <a:xfrm rot="5400000">
            <a:off x="4525963" y="3114675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F9D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7827" name="矩形 3"/>
          <p:cNvSpPr>
            <a:spLocks noChangeArrowheads="1"/>
          </p:cNvSpPr>
          <p:nvPr/>
        </p:nvSpPr>
        <p:spPr bwMode="auto">
          <a:xfrm>
            <a:off x="4945063" y="2070100"/>
            <a:ext cx="650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2400" b="1"/>
              <a:t>骨干教师培训班（创业主题、4月下旬）</a:t>
            </a:r>
          </a:p>
        </p:txBody>
      </p:sp>
      <p:sp>
        <p:nvSpPr>
          <p:cNvPr id="77828" name="矩形 4"/>
          <p:cNvSpPr>
            <a:spLocks noChangeArrowheads="1"/>
          </p:cNvSpPr>
          <p:nvPr/>
        </p:nvSpPr>
        <p:spPr bwMode="auto">
          <a:xfrm>
            <a:off x="4959350" y="3003550"/>
            <a:ext cx="723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2400" b="1"/>
              <a:t>职业指导师培训</a:t>
            </a:r>
            <a:r>
              <a:rPr lang="zh-CN" altLang="en-US" sz="2400" b="1"/>
              <a:t>（ </a:t>
            </a:r>
            <a:r>
              <a:rPr lang="zh-CN" altLang="zh-CN" sz="2400" b="1"/>
              <a:t>5月15日-21日）4月1日前报名</a:t>
            </a:r>
          </a:p>
        </p:txBody>
      </p:sp>
      <p:sp>
        <p:nvSpPr>
          <p:cNvPr id="77829" name="文本框 8"/>
          <p:cNvSpPr txBox="1">
            <a:spLocks noChangeArrowheads="1"/>
          </p:cNvSpPr>
          <p:nvPr/>
        </p:nvSpPr>
        <p:spPr bwMode="auto">
          <a:xfrm>
            <a:off x="536575" y="2354263"/>
            <a:ext cx="35972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 sz="32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40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      培   训</a:t>
            </a:r>
          </a:p>
          <a:p>
            <a:r>
              <a:rPr lang="zh-CN" altLang="en-US" sz="24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          </a:t>
            </a:r>
          </a:p>
        </p:txBody>
      </p:sp>
      <p:sp>
        <p:nvSpPr>
          <p:cNvPr id="11" name="等腰三角形 10"/>
          <p:cNvSpPr>
            <a:spLocks noChangeArrowheads="1"/>
          </p:cNvSpPr>
          <p:nvPr/>
        </p:nvSpPr>
        <p:spPr bwMode="auto">
          <a:xfrm rot="5400000">
            <a:off x="4525963" y="3114675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F9D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77832" name="矩形 4"/>
          <p:cNvSpPr>
            <a:spLocks noChangeArrowheads="1"/>
          </p:cNvSpPr>
          <p:nvPr/>
        </p:nvSpPr>
        <p:spPr bwMode="auto">
          <a:xfrm>
            <a:off x="4927600" y="3975100"/>
            <a:ext cx="726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2400" b="1"/>
              <a:t> 创业咨询师</a:t>
            </a:r>
            <a:r>
              <a:rPr lang="zh-CN" altLang="zh-CN" sz="2400" b="1"/>
              <a:t>培训</a:t>
            </a:r>
            <a:r>
              <a:rPr lang="zh-CN" altLang="en-US" sz="2400" b="1"/>
              <a:t> （</a:t>
            </a:r>
            <a:r>
              <a:rPr lang="en-US" altLang="zh-CN" sz="2400" b="1"/>
              <a:t>5</a:t>
            </a:r>
            <a:r>
              <a:rPr lang="zh-CN" altLang="en-US" sz="2400" b="1"/>
              <a:t>月</a:t>
            </a:r>
            <a:r>
              <a:rPr lang="en-US" altLang="zh-CN" sz="2400" b="1"/>
              <a:t>16</a:t>
            </a:r>
            <a:r>
              <a:rPr lang="zh-CN" altLang="en-US" sz="2400" b="1"/>
              <a:t>日</a:t>
            </a:r>
            <a:r>
              <a:rPr lang="en-US" altLang="zh-CN" sz="2400" b="1"/>
              <a:t>-22</a:t>
            </a:r>
            <a:r>
              <a:rPr lang="zh-CN" altLang="en-US" sz="2400" b="1"/>
              <a:t>日）</a:t>
            </a:r>
            <a:endParaRPr lang="zh-CN" altLang="zh-CN" sz="2400" b="1"/>
          </a:p>
        </p:txBody>
      </p:sp>
      <p:sp>
        <p:nvSpPr>
          <p:cNvPr id="10" name="等腰三角形 9"/>
          <p:cNvSpPr>
            <a:spLocks noChangeArrowheads="1"/>
          </p:cNvSpPr>
          <p:nvPr/>
        </p:nvSpPr>
        <p:spPr bwMode="auto">
          <a:xfrm rot="5400000">
            <a:off x="4497388" y="2205037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5C638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2" name="等腰三角形 9"/>
          <p:cNvSpPr>
            <a:spLocks noChangeArrowheads="1"/>
          </p:cNvSpPr>
          <p:nvPr/>
        </p:nvSpPr>
        <p:spPr bwMode="auto">
          <a:xfrm rot="5400000">
            <a:off x="4554538" y="4078287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5C638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8851" name="矩形 3"/>
          <p:cNvSpPr>
            <a:spLocks noChangeArrowheads="1"/>
          </p:cNvSpPr>
          <p:nvPr/>
        </p:nvSpPr>
        <p:spPr bwMode="auto">
          <a:xfrm>
            <a:off x="4945063" y="2070100"/>
            <a:ext cx="650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zh-CN" sz="2400" b="1"/>
              <a:t>“武进人才杯”江苏省大学生职业规划大赛</a:t>
            </a:r>
          </a:p>
        </p:txBody>
      </p:sp>
      <p:sp>
        <p:nvSpPr>
          <p:cNvPr id="78852" name="矩形 4"/>
          <p:cNvSpPr>
            <a:spLocks noChangeArrowheads="1"/>
          </p:cNvSpPr>
          <p:nvPr/>
        </p:nvSpPr>
        <p:spPr bwMode="auto">
          <a:xfrm>
            <a:off x="4959350" y="3003550"/>
            <a:ext cx="723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2400" b="1"/>
              <a:t> “花桥国际商务城杯”江苏省大学生创新创业大赛</a:t>
            </a:r>
            <a:endParaRPr lang="zh-CN" altLang="zh-CN" sz="2400" b="1"/>
          </a:p>
        </p:txBody>
      </p:sp>
      <p:sp>
        <p:nvSpPr>
          <p:cNvPr id="78853" name="文本框 8"/>
          <p:cNvSpPr txBox="1">
            <a:spLocks noChangeArrowheads="1"/>
          </p:cNvSpPr>
          <p:nvPr/>
        </p:nvSpPr>
        <p:spPr bwMode="auto">
          <a:xfrm>
            <a:off x="536575" y="2354263"/>
            <a:ext cx="35972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 sz="32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40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      比  赛 </a:t>
            </a:r>
          </a:p>
          <a:p>
            <a:r>
              <a:rPr lang="zh-CN" altLang="en-US" sz="24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           </a:t>
            </a:r>
          </a:p>
        </p:txBody>
      </p:sp>
      <p:sp>
        <p:nvSpPr>
          <p:cNvPr id="11" name="等腰三角形 10"/>
          <p:cNvSpPr>
            <a:spLocks noChangeArrowheads="1"/>
          </p:cNvSpPr>
          <p:nvPr/>
        </p:nvSpPr>
        <p:spPr bwMode="auto">
          <a:xfrm rot="5400000">
            <a:off x="4525963" y="3114675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F9D38"/>
          </a:solidFill>
          <a:ln w="127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78855" name="矩形 4"/>
          <p:cNvSpPr>
            <a:spLocks noChangeArrowheads="1"/>
          </p:cNvSpPr>
          <p:nvPr/>
        </p:nvSpPr>
        <p:spPr bwMode="auto">
          <a:xfrm>
            <a:off x="4927600" y="3975100"/>
            <a:ext cx="726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zh-CN" altLang="en-US" sz="2400" b="1"/>
              <a:t> 就创业知识竞赛</a:t>
            </a:r>
            <a:endParaRPr lang="zh-CN" altLang="zh-CN" sz="2400" b="1"/>
          </a:p>
        </p:txBody>
      </p:sp>
      <p:sp>
        <p:nvSpPr>
          <p:cNvPr id="10" name="等腰三角形 9"/>
          <p:cNvSpPr>
            <a:spLocks noChangeArrowheads="1"/>
          </p:cNvSpPr>
          <p:nvPr/>
        </p:nvSpPr>
        <p:spPr bwMode="auto">
          <a:xfrm rot="5400000">
            <a:off x="4497388" y="2205037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5C638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2" name="等腰三角形 9"/>
          <p:cNvSpPr>
            <a:spLocks noChangeArrowheads="1"/>
          </p:cNvSpPr>
          <p:nvPr/>
        </p:nvSpPr>
        <p:spPr bwMode="auto">
          <a:xfrm rot="5400000">
            <a:off x="4554538" y="4078287"/>
            <a:ext cx="304800" cy="263525"/>
          </a:xfrm>
          <a:prstGeom prst="triangle">
            <a:avLst>
              <a:gd name="adj" fmla="val 50000"/>
            </a:avLst>
          </a:prstGeom>
          <a:solidFill>
            <a:srgbClr val="F5C638"/>
          </a:solidFill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6083300" y="663575"/>
            <a:ext cx="12700" cy="5486400"/>
          </a:xfrm>
          <a:prstGeom prst="line">
            <a:avLst/>
          </a:prstGeom>
          <a:ln w="69850">
            <a:solidFill>
              <a:srgbClr val="42708A">
                <a:alpha val="9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587625" y="2424113"/>
            <a:ext cx="31115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—4</a:t>
            </a:r>
            <a:r>
              <a:rPr lang="zh-CN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en-US" sz="2600" b="1">
              <a:solidFill>
                <a:srgbClr val="00B0F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922963" y="2395538"/>
            <a:ext cx="319087" cy="317500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930900" y="3554413"/>
            <a:ext cx="317500" cy="319087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4344988" y="1741488"/>
            <a:ext cx="1312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rgbClr val="365C71"/>
                </a:solidFill>
                <a:latin typeface="微软雅黑" pitchFamily="34" charset="-122"/>
                <a:ea typeface="微软雅黑" pitchFamily="34" charset="-122"/>
              </a:rPr>
              <a:t>启动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008438" y="4826000"/>
            <a:ext cx="16732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28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4384675" y="4111625"/>
            <a:ext cx="13144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400" b="1">
                <a:solidFill>
                  <a:srgbClr val="365C71"/>
                </a:solidFill>
                <a:latin typeface="微软雅黑" pitchFamily="34" charset="-122"/>
                <a:ea typeface="微软雅黑" pitchFamily="34" charset="-122"/>
              </a:rPr>
              <a:t>复赛</a:t>
            </a:r>
          </a:p>
        </p:txBody>
      </p:sp>
      <p:sp>
        <p:nvSpPr>
          <p:cNvPr id="13" name="椭圆 12"/>
          <p:cNvSpPr/>
          <p:nvPr/>
        </p:nvSpPr>
        <p:spPr>
          <a:xfrm>
            <a:off x="5937250" y="4635500"/>
            <a:ext cx="317500" cy="317500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937250" y="5832475"/>
            <a:ext cx="317500" cy="317500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619875" y="3395663"/>
            <a:ext cx="31099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—7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643688" y="2667000"/>
            <a:ext cx="1312862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初赛</a:t>
            </a: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6572250" y="5732463"/>
            <a:ext cx="16716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11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28</a:t>
            </a:r>
            <a:r>
              <a:rPr lang="zh-CN" altLang="en-US" sz="26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日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643688" y="5013325"/>
            <a:ext cx="131286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决赛</a:t>
            </a:r>
          </a:p>
        </p:txBody>
      </p:sp>
      <p:sp>
        <p:nvSpPr>
          <p:cNvPr id="19" name="矩形 18"/>
          <p:cNvSpPr/>
          <p:nvPr/>
        </p:nvSpPr>
        <p:spPr>
          <a:xfrm>
            <a:off x="0" y="-119063"/>
            <a:ext cx="12192000" cy="1206501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076825" y="184150"/>
            <a:ext cx="20383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赛程安排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76825" y="1965325"/>
            <a:ext cx="3609975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公布比赛赛程赛制</a:t>
            </a:r>
          </a:p>
        </p:txBody>
      </p:sp>
      <p:sp>
        <p:nvSpPr>
          <p:cNvPr id="5" name="矩形 4"/>
          <p:cNvSpPr/>
          <p:nvPr/>
        </p:nvSpPr>
        <p:spPr>
          <a:xfrm>
            <a:off x="5076825" y="2790825"/>
            <a:ext cx="7232650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组织全省高校指导教师赛前轮训</a:t>
            </a:r>
          </a:p>
        </p:txBody>
      </p:sp>
      <p:sp>
        <p:nvSpPr>
          <p:cNvPr id="6" name="矩形 5"/>
          <p:cNvSpPr/>
          <p:nvPr/>
        </p:nvSpPr>
        <p:spPr>
          <a:xfrm>
            <a:off x="5119688" y="3808413"/>
            <a:ext cx="3225800" cy="554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评委征集和遴选</a:t>
            </a:r>
          </a:p>
        </p:txBody>
      </p:sp>
      <p:sp>
        <p:nvSpPr>
          <p:cNvPr id="7" name="矩形 6"/>
          <p:cNvSpPr/>
          <p:nvPr/>
        </p:nvSpPr>
        <p:spPr>
          <a:xfrm>
            <a:off x="5103813" y="4752975"/>
            <a:ext cx="4765675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复赛、决赛承办申请工作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4039" name="文本框 8"/>
          <p:cNvSpPr txBox="1">
            <a:spLocks noChangeArrowheads="1"/>
          </p:cNvSpPr>
          <p:nvPr/>
        </p:nvSpPr>
        <p:spPr bwMode="auto">
          <a:xfrm>
            <a:off x="1344613" y="2374900"/>
            <a:ext cx="18780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启动</a:t>
            </a:r>
            <a:endParaRPr lang="en-US" altLang="zh-CN" sz="66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阶段</a:t>
            </a:r>
          </a:p>
        </p:txBody>
      </p:sp>
      <p:sp>
        <p:nvSpPr>
          <p:cNvPr id="10" name="等腰三角形 9"/>
          <p:cNvSpPr/>
          <p:nvPr/>
        </p:nvSpPr>
        <p:spPr>
          <a:xfrm rot="5400000">
            <a:off x="4734719" y="2110581"/>
            <a:ext cx="306388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751388" y="2936875"/>
            <a:ext cx="306388" cy="261937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772026" y="3952875"/>
            <a:ext cx="304800" cy="263525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3" name="等腰三角形 12"/>
          <p:cNvSpPr/>
          <p:nvPr/>
        </p:nvSpPr>
        <p:spPr>
          <a:xfrm rot="5400000">
            <a:off x="4767263" y="4897437"/>
            <a:ext cx="304800" cy="263525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ED7D31">
                  <a:lumMod val="5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87913" y="2260600"/>
            <a:ext cx="6303962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30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为校内赛，以学校为单位报名参赛</a:t>
            </a:r>
            <a:endParaRPr lang="zh-CN" altLang="zh-CN" sz="30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87913" y="3111500"/>
            <a:ext cx="7232650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30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由各高校自行组织初选</a:t>
            </a:r>
            <a:endParaRPr lang="zh-CN" altLang="zh-CN" sz="30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94113" y="4057650"/>
            <a:ext cx="8281987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19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0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每校可推荐</a:t>
            </a:r>
            <a:r>
              <a:rPr lang="en-US" altLang="zh-CN" sz="3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</a:t>
            </a:r>
            <a:r>
              <a:rPr lang="zh-CN" altLang="en-US" sz="30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优胜选手参加全省复赛</a:t>
            </a:r>
            <a:endParaRPr lang="zh-CN" altLang="zh-CN" sz="30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062" name="文本框 8"/>
          <p:cNvSpPr txBox="1">
            <a:spLocks noChangeArrowheads="1"/>
          </p:cNvSpPr>
          <p:nvPr/>
        </p:nvSpPr>
        <p:spPr bwMode="auto">
          <a:xfrm>
            <a:off x="1344613" y="2374900"/>
            <a:ext cx="18780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初赛</a:t>
            </a:r>
            <a:endParaRPr lang="en-US" altLang="zh-CN" sz="66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阶段</a:t>
            </a:r>
          </a:p>
        </p:txBody>
      </p:sp>
      <p:sp>
        <p:nvSpPr>
          <p:cNvPr id="10" name="等腰三角形 9"/>
          <p:cNvSpPr/>
          <p:nvPr/>
        </p:nvSpPr>
        <p:spPr>
          <a:xfrm rot="5400000">
            <a:off x="4519613" y="2406650"/>
            <a:ext cx="304800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535488" y="3232150"/>
            <a:ext cx="304800" cy="263525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554538" y="4249738"/>
            <a:ext cx="306387" cy="261937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6083" name="矩形 3"/>
          <p:cNvSpPr>
            <a:spLocks noChangeArrowheads="1"/>
          </p:cNvSpPr>
          <p:nvPr/>
        </p:nvSpPr>
        <p:spPr bwMode="auto">
          <a:xfrm>
            <a:off x="5080000" y="2260600"/>
            <a:ext cx="6243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altLang="zh-CN" sz="3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000" b="1">
                <a:latin typeface="微软雅黑" pitchFamily="34" charset="-122"/>
                <a:ea typeface="微软雅黑" pitchFamily="34" charset="-122"/>
              </a:rPr>
              <a:t>集中评审、组委会组织、学校承办</a:t>
            </a:r>
          </a:p>
        </p:txBody>
      </p:sp>
      <p:sp>
        <p:nvSpPr>
          <p:cNvPr id="5" name="矩形 4"/>
          <p:cNvSpPr/>
          <p:nvPr/>
        </p:nvSpPr>
        <p:spPr>
          <a:xfrm>
            <a:off x="5080000" y="3086100"/>
            <a:ext cx="7232650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30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评委对参赛书面作品和视频进行评审</a:t>
            </a:r>
          </a:p>
        </p:txBody>
      </p:sp>
      <p:sp>
        <p:nvSpPr>
          <p:cNvPr id="6" name="矩形 5"/>
          <p:cNvSpPr/>
          <p:nvPr/>
        </p:nvSpPr>
        <p:spPr>
          <a:xfrm>
            <a:off x="3840163" y="4103688"/>
            <a:ext cx="5995987" cy="554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19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0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遴选出参加总决赛的选手</a:t>
            </a:r>
            <a:endParaRPr lang="zh-CN" altLang="zh-CN" sz="30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086" name="文本框 8"/>
          <p:cNvSpPr txBox="1">
            <a:spLocks noChangeArrowheads="1"/>
          </p:cNvSpPr>
          <p:nvPr/>
        </p:nvSpPr>
        <p:spPr bwMode="auto">
          <a:xfrm>
            <a:off x="1344613" y="2374900"/>
            <a:ext cx="18780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复赛</a:t>
            </a:r>
            <a:endParaRPr lang="en-US" altLang="zh-CN" sz="66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阶段</a:t>
            </a:r>
          </a:p>
        </p:txBody>
      </p:sp>
      <p:sp>
        <p:nvSpPr>
          <p:cNvPr id="10" name="等腰三角形 9"/>
          <p:cNvSpPr/>
          <p:nvPr/>
        </p:nvSpPr>
        <p:spPr>
          <a:xfrm rot="5400000">
            <a:off x="4519613" y="2406650"/>
            <a:ext cx="304800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535488" y="3232150"/>
            <a:ext cx="304800" cy="263525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554538" y="4249738"/>
            <a:ext cx="306387" cy="261937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81138"/>
            <a:ext cx="12192000" cy="4056062"/>
          </a:xfrm>
          <a:prstGeom prst="rect">
            <a:avLst/>
          </a:prstGeom>
          <a:solidFill>
            <a:srgbClr val="365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398963" y="1928813"/>
            <a:ext cx="4656137" cy="8921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本、专科高校组按</a:t>
            </a:r>
            <a:r>
              <a:rPr lang="en-US" altLang="zh-CN" sz="26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2:3:5</a:t>
            </a:r>
            <a:r>
              <a:rPr lang="zh-CN" altLang="zh-CN" sz="2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的比例</a:t>
            </a:r>
            <a:endParaRPr lang="en-US" altLang="zh-CN" sz="26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分设一、二、三等奖</a:t>
            </a:r>
            <a:endParaRPr lang="zh-CN" altLang="en-US" sz="2600" b="1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108" name="矩形 7"/>
          <p:cNvSpPr>
            <a:spLocks noChangeArrowheads="1"/>
          </p:cNvSpPr>
          <p:nvPr/>
        </p:nvSpPr>
        <p:spPr bwMode="auto">
          <a:xfrm>
            <a:off x="4551363" y="4295775"/>
            <a:ext cx="35194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zh-CN" sz="2600" b="1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一等奖</a:t>
            </a:r>
            <a:r>
              <a:rPr lang="zh-CN" altLang="zh-CN" sz="2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选手参加总决赛</a:t>
            </a:r>
            <a:endParaRPr lang="zh-CN" altLang="en-US" sz="2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9425" y="3225800"/>
            <a:ext cx="482758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获奖选手占参赛选手总数</a:t>
            </a:r>
            <a:r>
              <a:rPr lang="en-US" altLang="zh-CN" sz="2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endParaRPr lang="zh-CN" altLang="en-US" sz="36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16063" y="2425700"/>
            <a:ext cx="2057400" cy="21224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66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复赛奖项</a:t>
            </a:r>
            <a:endParaRPr lang="zh-CN" altLang="en-US" sz="6600" dirty="0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368800" y="2009775"/>
            <a:ext cx="0" cy="795338"/>
          </a:xfrm>
          <a:prstGeom prst="line">
            <a:avLst/>
          </a:prstGeom>
          <a:ln w="412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368800" y="3089275"/>
            <a:ext cx="0" cy="795338"/>
          </a:xfrm>
          <a:prstGeom prst="line">
            <a:avLst/>
          </a:prstGeom>
          <a:ln w="412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383088" y="4143375"/>
            <a:ext cx="0" cy="795338"/>
          </a:xfrm>
          <a:prstGeom prst="line">
            <a:avLst/>
          </a:prstGeom>
          <a:ln w="412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矩形 3"/>
          <p:cNvSpPr>
            <a:spLocks noChangeArrowheads="1"/>
          </p:cNvSpPr>
          <p:nvPr/>
        </p:nvSpPr>
        <p:spPr bwMode="auto">
          <a:xfrm>
            <a:off x="5038725" y="2187575"/>
            <a:ext cx="6243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altLang="zh-CN" sz="3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000" b="1">
                <a:latin typeface="微软雅黑" pitchFamily="34" charset="-122"/>
                <a:ea typeface="微软雅黑" pitchFamily="34" charset="-122"/>
              </a:rPr>
              <a:t>现场比赛，组委会组织，学校承办</a:t>
            </a:r>
          </a:p>
        </p:txBody>
      </p:sp>
      <p:sp>
        <p:nvSpPr>
          <p:cNvPr id="48131" name="矩形 4"/>
          <p:cNvSpPr>
            <a:spLocks noChangeArrowheads="1"/>
          </p:cNvSpPr>
          <p:nvPr/>
        </p:nvSpPr>
        <p:spPr bwMode="auto">
          <a:xfrm>
            <a:off x="5010150" y="3087688"/>
            <a:ext cx="72326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30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评委对参赛选手进行评分</a:t>
            </a:r>
            <a:endParaRPr lang="en-US" altLang="zh-CN" sz="3200" b="1">
              <a:latin typeface="微软雅黑" pitchFamily="34" charset="-122"/>
              <a:ea typeface="微软雅黑" pitchFamily="34" charset="-122"/>
            </a:endParaRPr>
          </a:p>
          <a:p>
            <a:pPr algn="just"/>
            <a:r>
              <a:rPr lang="zh-CN" altLang="en-US" sz="3200" b="1">
                <a:latin typeface="微软雅黑" pitchFamily="34" charset="-122"/>
                <a:ea typeface="微软雅黑" pitchFamily="34" charset="-122"/>
              </a:rPr>
              <a:t>   按成绩产生各组别奖项的选手</a:t>
            </a:r>
          </a:p>
        </p:txBody>
      </p:sp>
      <p:sp>
        <p:nvSpPr>
          <p:cNvPr id="6" name="矩形 5"/>
          <p:cNvSpPr/>
          <p:nvPr/>
        </p:nvSpPr>
        <p:spPr>
          <a:xfrm>
            <a:off x="3751263" y="4422775"/>
            <a:ext cx="8304212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219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报组委会主任审定后公布比赛结果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-119063"/>
            <a:ext cx="4295775" cy="6977063"/>
          </a:xfrm>
          <a:prstGeom prst="rect">
            <a:avLst/>
          </a:prstGeom>
          <a:solidFill>
            <a:srgbClr val="365C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003399"/>
              </a:solidFill>
            </a:endParaRPr>
          </a:p>
        </p:txBody>
      </p:sp>
      <p:sp>
        <p:nvSpPr>
          <p:cNvPr id="48134" name="文本框 8"/>
          <p:cNvSpPr txBox="1">
            <a:spLocks noChangeArrowheads="1"/>
          </p:cNvSpPr>
          <p:nvPr/>
        </p:nvSpPr>
        <p:spPr bwMode="auto">
          <a:xfrm>
            <a:off x="1344613" y="2374900"/>
            <a:ext cx="18780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决赛</a:t>
            </a:r>
            <a:endParaRPr lang="en-US" altLang="zh-CN" sz="6600" b="1">
              <a:solidFill>
                <a:srgbClr val="F2F2F2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6600" b="1">
                <a:solidFill>
                  <a:srgbClr val="F2F2F2"/>
                </a:solidFill>
                <a:latin typeface="微软雅黑" pitchFamily="34" charset="-122"/>
                <a:ea typeface="微软雅黑" pitchFamily="34" charset="-122"/>
              </a:rPr>
              <a:t>阶段</a:t>
            </a:r>
          </a:p>
        </p:txBody>
      </p:sp>
      <p:sp>
        <p:nvSpPr>
          <p:cNvPr id="10" name="等腰三角形 9"/>
          <p:cNvSpPr/>
          <p:nvPr/>
        </p:nvSpPr>
        <p:spPr>
          <a:xfrm rot="5400000">
            <a:off x="4519613" y="2406650"/>
            <a:ext cx="304800" cy="263525"/>
          </a:xfrm>
          <a:prstGeom prst="triangle">
            <a:avLst/>
          </a:prstGeom>
          <a:solidFill>
            <a:srgbClr val="F5C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1" name="等腰三角形 10"/>
          <p:cNvSpPr/>
          <p:nvPr/>
        </p:nvSpPr>
        <p:spPr>
          <a:xfrm rot="5400000">
            <a:off x="4549776" y="3300412"/>
            <a:ext cx="304800" cy="263525"/>
          </a:xfrm>
          <a:prstGeom prst="triangle">
            <a:avLst/>
          </a:prstGeom>
          <a:solidFill>
            <a:srgbClr val="FF9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610101" y="4583112"/>
            <a:ext cx="304800" cy="263525"/>
          </a:xfrm>
          <a:prstGeom prst="triangle">
            <a:avLst/>
          </a:prstGeom>
          <a:solidFill>
            <a:srgbClr val="F67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5255</TotalTime>
  <Words>1720</Words>
  <Application>Microsoft Office PowerPoint</Application>
  <PresentationFormat>自定义</PresentationFormat>
  <Paragraphs>208</Paragraphs>
  <Slides>33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演示文稿设计模板</vt:lpstr>
      </vt:variant>
      <vt:variant>
        <vt:i4>4</vt:i4>
      </vt:variant>
      <vt:variant>
        <vt:lpstr>幻灯片标题</vt:lpstr>
      </vt:variant>
      <vt:variant>
        <vt:i4>33</vt:i4>
      </vt:variant>
    </vt:vector>
  </HeadingPairs>
  <TitlesOfParts>
    <vt:vector size="46" baseType="lpstr">
      <vt:lpstr>Arial</vt:lpstr>
      <vt:lpstr>宋体</vt:lpstr>
      <vt:lpstr>Calibri Light</vt:lpstr>
      <vt:lpstr>Calibri</vt:lpstr>
      <vt:lpstr>微软雅黑</vt:lpstr>
      <vt:lpstr>Times New Roman</vt:lpstr>
      <vt:lpstr>仿宋_GB2312</vt:lpstr>
      <vt:lpstr>新宋体</vt:lpstr>
      <vt:lpstr>GungsuhChe</vt:lpstr>
      <vt:lpstr>Office 主题</vt:lpstr>
      <vt:lpstr>1_Office 主题</vt:lpstr>
      <vt:lpstr>2_Office 主题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吴瑀倩</dc:creator>
  <cp:lastModifiedBy>lenovo</cp:lastModifiedBy>
  <cp:revision>89</cp:revision>
  <dcterms:created xsi:type="dcterms:W3CDTF">2016-03-15T14:27:31Z</dcterms:created>
  <dcterms:modified xsi:type="dcterms:W3CDTF">2016-03-21T02:23:34Z</dcterms:modified>
</cp:coreProperties>
</file>