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handoutMasterIdLst>
    <p:handoutMasterId r:id="rId17"/>
  </p:handoutMasterIdLst>
  <p:sldIdLst>
    <p:sldId id="317" r:id="rId2"/>
    <p:sldId id="264" r:id="rId3"/>
    <p:sldId id="366" r:id="rId4"/>
    <p:sldId id="367" r:id="rId5"/>
    <p:sldId id="368" r:id="rId6"/>
    <p:sldId id="369" r:id="rId7"/>
    <p:sldId id="376" r:id="rId8"/>
    <p:sldId id="370" r:id="rId9"/>
    <p:sldId id="375" r:id="rId10"/>
    <p:sldId id="371" r:id="rId11"/>
    <p:sldId id="372" r:id="rId12"/>
    <p:sldId id="373" r:id="rId13"/>
    <p:sldId id="374" r:id="rId14"/>
    <p:sldId id="318" r:id="rId15"/>
  </p:sldIdLst>
  <p:sldSz cx="9144000" cy="5143500" type="screen16x9"/>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0F1836"/>
    <a:srgbClr val="005DA2"/>
    <a:srgbClr val="F79600"/>
    <a:srgbClr val="3992DB"/>
    <a:srgbClr val="FDFDFD"/>
    <a:srgbClr val="DCDE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showGuides="1">
      <p:cViewPr varScale="1">
        <p:scale>
          <a:sx n="135" d="100"/>
          <a:sy n="135" d="100"/>
        </p:scale>
        <p:origin x="-564" y="-68"/>
      </p:cViewPr>
      <p:guideLst>
        <p:guide orient="horz" pos="1631"/>
        <p:guide pos="29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900"/>
        <p:guide pos="220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2025/10/23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2025/10/23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pPr algn="ct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2025/10/23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2025/10/23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notesSlide" Target="../notesSlides/notesSlide14.xml"/><Relationship Id="rId4" Type="http://schemas.openxmlformats.org/officeDocument/2006/relationships/tags" Target="../tags/tag5.xml"/><Relationship Id="rId9"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8174"/>
            <a:ext cx="9144000" cy="3355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979712" y="915566"/>
            <a:ext cx="5209540" cy="1830245"/>
          </a:xfrm>
          <a:prstGeom prst="rect">
            <a:avLst/>
          </a:prstGeom>
          <a:noFill/>
        </p:spPr>
        <p:txBody>
          <a:bodyPr wrap="square" rtlCol="0">
            <a:spAutoFit/>
          </a:bodyPr>
          <a:lstStyle/>
          <a:p>
            <a:pPr algn="ctr">
              <a:lnSpc>
                <a:spcPct val="150000"/>
              </a:lnSpc>
            </a:pPr>
            <a:r>
              <a:rPr lang="zh-CN" altLang="en-US" sz="4000" b="1" dirty="0" smtClean="0">
                <a:solidFill>
                  <a:schemeClr val="bg1"/>
                </a:solidFill>
                <a:latin typeface="微软雅黑" panose="020B0503020204020204" pitchFamily="34" charset="-122"/>
                <a:ea typeface="微软雅黑" panose="020B0503020204020204" pitchFamily="34" charset="-122"/>
                <a:cs typeface="+mj-cs"/>
              </a:rPr>
              <a:t>线路维修岗位实习生招聘简章</a:t>
            </a:r>
            <a:endParaRPr lang="zh-CN" altLang="en-US" sz="4000" b="1" dirty="0">
              <a:solidFill>
                <a:schemeClr val="bg1"/>
              </a:solidFill>
              <a:latin typeface="微软雅黑" panose="020B0503020204020204" pitchFamily="34" charset="-122"/>
              <a:ea typeface="微软雅黑" panose="020B0503020204020204" pitchFamily="34" charset="-122"/>
              <a:cs typeface="+mj-cs"/>
            </a:endParaRPr>
          </a:p>
        </p:txBody>
      </p:sp>
      <p:sp>
        <p:nvSpPr>
          <p:cNvPr id="5" name="弧形 4"/>
          <p:cNvSpPr/>
          <p:nvPr/>
        </p:nvSpPr>
        <p:spPr>
          <a:xfrm>
            <a:off x="179070" y="771525"/>
            <a:ext cx="360045" cy="28765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文本框 3"/>
          <p:cNvSpPr txBox="1"/>
          <p:nvPr/>
        </p:nvSpPr>
        <p:spPr>
          <a:xfrm>
            <a:off x="2026756" y="3579862"/>
            <a:ext cx="5209540" cy="1092607"/>
          </a:xfrm>
          <a:prstGeom prst="rect">
            <a:avLst/>
          </a:prstGeom>
          <a:noFill/>
        </p:spPr>
        <p:txBody>
          <a:bodyPr wrap="square" rtlCol="0">
            <a:spAutoFit/>
          </a:bodyPr>
          <a:lstStyle/>
          <a:p>
            <a:pPr algn="ctr"/>
            <a:r>
              <a:rPr lang="zh-CN" altLang="en-US" sz="2000" b="1" dirty="0" smtClean="0">
                <a:solidFill>
                  <a:srgbClr val="0070C0"/>
                </a:solidFill>
                <a:latin typeface="隶书" pitchFamily="49" charset="-122"/>
                <a:ea typeface="隶书" pitchFamily="49" charset="-122"/>
                <a:cs typeface="+mj-cs"/>
              </a:rPr>
              <a:t>中国铁路上海局集团有限公司</a:t>
            </a:r>
            <a:endParaRPr lang="en-US" altLang="zh-CN" sz="2000" b="1" dirty="0" smtClean="0">
              <a:solidFill>
                <a:srgbClr val="0070C0"/>
              </a:solidFill>
              <a:latin typeface="隶书" pitchFamily="49" charset="-122"/>
              <a:ea typeface="隶书" pitchFamily="49" charset="-122"/>
              <a:cs typeface="+mj-cs"/>
            </a:endParaRPr>
          </a:p>
          <a:p>
            <a:pPr algn="ctr">
              <a:spcAft>
                <a:spcPts val="600"/>
              </a:spcAft>
            </a:pPr>
            <a:r>
              <a:rPr lang="zh-CN" altLang="en-US" sz="2000" b="1" dirty="0" smtClean="0">
                <a:solidFill>
                  <a:srgbClr val="0070C0"/>
                </a:solidFill>
                <a:latin typeface="隶书" pitchFamily="49" charset="-122"/>
                <a:ea typeface="隶书" pitchFamily="49" charset="-122"/>
                <a:cs typeface="+mj-cs"/>
              </a:rPr>
              <a:t>徐州工务段</a:t>
            </a:r>
            <a:endParaRPr lang="en-US" altLang="zh-CN" sz="2000" b="1" dirty="0" smtClean="0">
              <a:solidFill>
                <a:srgbClr val="0070C0"/>
              </a:solidFill>
              <a:latin typeface="隶书" pitchFamily="49" charset="-122"/>
              <a:ea typeface="隶书" pitchFamily="49" charset="-122"/>
              <a:cs typeface="+mj-cs"/>
            </a:endParaRPr>
          </a:p>
          <a:p>
            <a:pPr algn="ctr"/>
            <a:r>
              <a:rPr lang="en-US" altLang="zh-CN" sz="2000" b="1" dirty="0" smtClean="0">
                <a:solidFill>
                  <a:srgbClr val="0070C0"/>
                </a:solidFill>
                <a:latin typeface="隶书" pitchFamily="49" charset="-122"/>
                <a:ea typeface="隶书" pitchFamily="49" charset="-122"/>
                <a:cs typeface="+mj-cs"/>
              </a:rPr>
              <a:t>2025</a:t>
            </a:r>
            <a:r>
              <a:rPr lang="zh-CN" altLang="en-US" sz="2000" b="1" dirty="0" smtClean="0">
                <a:solidFill>
                  <a:srgbClr val="0070C0"/>
                </a:solidFill>
                <a:latin typeface="隶书" pitchFamily="49" charset="-122"/>
                <a:ea typeface="隶书" pitchFamily="49" charset="-122"/>
                <a:cs typeface="+mj-cs"/>
              </a:rPr>
              <a:t>年</a:t>
            </a:r>
            <a:r>
              <a:rPr lang="en-US" altLang="zh-CN" sz="2000" b="1" dirty="0" smtClean="0">
                <a:solidFill>
                  <a:srgbClr val="0070C0"/>
                </a:solidFill>
                <a:latin typeface="隶书" pitchFamily="49" charset="-122"/>
                <a:ea typeface="隶书" pitchFamily="49" charset="-122"/>
                <a:cs typeface="+mj-cs"/>
              </a:rPr>
              <a:t>10</a:t>
            </a:r>
            <a:r>
              <a:rPr lang="zh-CN" altLang="en-US" sz="2000" b="1" dirty="0" smtClean="0">
                <a:solidFill>
                  <a:srgbClr val="0070C0"/>
                </a:solidFill>
                <a:latin typeface="隶书" pitchFamily="49" charset="-122"/>
                <a:ea typeface="隶书" pitchFamily="49" charset="-122"/>
                <a:cs typeface="+mj-cs"/>
              </a:rPr>
              <a:t>月</a:t>
            </a:r>
            <a:r>
              <a:rPr lang="en-US" altLang="zh-CN" sz="2000" b="1" dirty="0" smtClean="0">
                <a:solidFill>
                  <a:srgbClr val="0070C0"/>
                </a:solidFill>
                <a:latin typeface="隶书" pitchFamily="49" charset="-122"/>
                <a:ea typeface="隶书" pitchFamily="49" charset="-122"/>
                <a:cs typeface="+mj-cs"/>
              </a:rPr>
              <a:t>22</a:t>
            </a:r>
            <a:r>
              <a:rPr lang="zh-CN" altLang="en-US" sz="2000" b="1" dirty="0" smtClean="0">
                <a:solidFill>
                  <a:srgbClr val="0070C0"/>
                </a:solidFill>
                <a:latin typeface="隶书" pitchFamily="49" charset="-122"/>
                <a:ea typeface="隶书" pitchFamily="49" charset="-122"/>
                <a:cs typeface="+mj-cs"/>
              </a:rPr>
              <a:t>日</a:t>
            </a:r>
            <a:endParaRPr lang="zh-CN" altLang="en-US" sz="2000" b="1" dirty="0">
              <a:solidFill>
                <a:srgbClr val="0070C0"/>
              </a:solidFill>
              <a:latin typeface="隶书" pitchFamily="49" charset="-122"/>
              <a:ea typeface="隶书" pitchFamily="49" charset="-122"/>
              <a:cs typeface="+mj-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63400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岗位任职条件</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043608" y="843558"/>
            <a:ext cx="7200800" cy="4662815"/>
          </a:xfrm>
          <a:prstGeom prst="rect">
            <a:avLst/>
          </a:prstGeom>
          <a:noFill/>
        </p:spPr>
        <p:txBody>
          <a:bodyPr wrap="square" rtlCol="0">
            <a:spAutoFit/>
          </a:bodyPr>
          <a:lstStyle/>
          <a:p>
            <a:pPr indent="457200">
              <a:lnSpc>
                <a:spcPct val="150000"/>
              </a:lnSpc>
            </a:pPr>
            <a:r>
              <a:rPr lang="en-US" altLang="zh-CN" dirty="0" smtClean="0">
                <a:latin typeface="方正小标宋简体" pitchFamily="2" charset="-122"/>
                <a:ea typeface="方正小标宋简体" pitchFamily="2" charset="-122"/>
              </a:rPr>
              <a:t>1</a:t>
            </a:r>
            <a:r>
              <a:rPr lang="zh-CN" altLang="en-US" dirty="0" smtClean="0">
                <a:latin typeface="方正小标宋简体" pitchFamily="2" charset="-122"/>
                <a:ea typeface="方正小标宋简体" pitchFamily="2" charset="-122"/>
              </a:rPr>
              <a:t>．遵纪守法，热爱铁路事业，思想政治素质好、品行端正，吃苦耐劳、有团队精神，无不良社会记录。</a:t>
            </a:r>
          </a:p>
          <a:p>
            <a:pPr indent="457200">
              <a:lnSpc>
                <a:spcPct val="150000"/>
              </a:lnSpc>
            </a:pPr>
            <a:r>
              <a:rPr lang="en-US" altLang="zh-CN" dirty="0" smtClean="0">
                <a:latin typeface="方正小标宋简体" pitchFamily="2" charset="-122"/>
                <a:ea typeface="方正小标宋简体" pitchFamily="2" charset="-122"/>
              </a:rPr>
              <a:t>2</a:t>
            </a:r>
            <a:r>
              <a:rPr lang="zh-CN" altLang="en-US" dirty="0" smtClean="0">
                <a:latin typeface="方正小标宋简体" pitchFamily="2" charset="-122"/>
                <a:ea typeface="方正小标宋简体" pitchFamily="2" charset="-122"/>
              </a:rPr>
              <a:t>．年满</a:t>
            </a:r>
            <a:r>
              <a:rPr lang="en-US" altLang="zh-CN" dirty="0" smtClean="0">
                <a:latin typeface="方正小标宋简体" pitchFamily="2" charset="-122"/>
                <a:ea typeface="方正小标宋简体" pitchFamily="2" charset="-122"/>
              </a:rPr>
              <a:t>18</a:t>
            </a:r>
            <a:r>
              <a:rPr lang="zh-CN" altLang="en-US" dirty="0" smtClean="0">
                <a:latin typeface="方正小标宋简体" pitchFamily="2" charset="-122"/>
                <a:ea typeface="方正小标宋简体" pitchFamily="2" charset="-122"/>
              </a:rPr>
              <a:t>周岁以上，身体健康，无色盲、色弱、夜盲，双眼矫正视力各</a:t>
            </a:r>
            <a:r>
              <a:rPr lang="en-US" altLang="zh-CN" dirty="0" smtClean="0">
                <a:latin typeface="方正小标宋简体" pitchFamily="2" charset="-122"/>
                <a:ea typeface="方正小标宋简体" pitchFamily="2" charset="-122"/>
              </a:rPr>
              <a:t>5.0</a:t>
            </a:r>
            <a:r>
              <a:rPr lang="zh-CN" altLang="en-US" dirty="0" smtClean="0">
                <a:latin typeface="方正小标宋简体" pitchFamily="2" charset="-122"/>
                <a:ea typeface="方正小标宋简体" pitchFamily="2" charset="-122"/>
              </a:rPr>
              <a:t>及以上，听力正常，口齿清楚，</a:t>
            </a:r>
            <a:r>
              <a:rPr lang="zh-CN" altLang="zh-CN" dirty="0" smtClean="0">
                <a:latin typeface="方正小标宋简体" pitchFamily="2" charset="-122"/>
                <a:ea typeface="方正小标宋简体" pitchFamily="2" charset="-122"/>
              </a:rPr>
              <a:t>身体外露部位无明显缺陷（对眼、斜视、斜肩、疤痕或刺青等）</a:t>
            </a:r>
            <a:r>
              <a:rPr lang="zh-CN" altLang="en-US" dirty="0" smtClean="0">
                <a:latin typeface="方正小标宋简体" pitchFamily="2" charset="-122"/>
                <a:ea typeface="方正小标宋简体" pitchFamily="2" charset="-122"/>
              </a:rPr>
              <a:t>肢体动作协调性好</a:t>
            </a:r>
            <a:r>
              <a:rPr lang="en-US" altLang="zh-CN" dirty="0" smtClean="0">
                <a:latin typeface="方正小标宋简体" pitchFamily="2" charset="-122"/>
                <a:ea typeface="方正小标宋简体" pitchFamily="2" charset="-122"/>
              </a:rPr>
              <a:t>,</a:t>
            </a:r>
            <a:r>
              <a:rPr lang="zh-CN" altLang="en-US" dirty="0" smtClean="0">
                <a:latin typeface="方正小标宋简体" pitchFamily="2" charset="-122"/>
                <a:ea typeface="方正小标宋简体" pitchFamily="2" charset="-122"/>
              </a:rPr>
              <a:t>能适应野外体力劳动，满足铁路线路养护工作要求。</a:t>
            </a:r>
          </a:p>
          <a:p>
            <a:pPr indent="457200">
              <a:lnSpc>
                <a:spcPct val="150000"/>
              </a:lnSpc>
            </a:pPr>
            <a:r>
              <a:rPr lang="en-US" altLang="zh-CN" dirty="0" smtClean="0">
                <a:latin typeface="方正小标宋简体" pitchFamily="2" charset="-122"/>
                <a:ea typeface="方正小标宋简体" pitchFamily="2" charset="-122"/>
              </a:rPr>
              <a:t>3</a:t>
            </a:r>
            <a:r>
              <a:rPr lang="zh-CN" altLang="en-US" dirty="0" smtClean="0">
                <a:latin typeface="方正小标宋简体" pitchFamily="2" charset="-122"/>
                <a:ea typeface="方正小标宋简体" pitchFamily="2" charset="-122"/>
              </a:rPr>
              <a:t>．</a:t>
            </a:r>
            <a:r>
              <a:rPr lang="en-US" altLang="zh-CN" dirty="0" smtClean="0">
                <a:latin typeface="方正小标宋简体" pitchFamily="2" charset="-122"/>
                <a:ea typeface="方正小标宋简体" pitchFamily="2" charset="-122"/>
              </a:rPr>
              <a:t>2026</a:t>
            </a:r>
            <a:r>
              <a:rPr lang="zh-CN" altLang="en-US" dirty="0" smtClean="0">
                <a:latin typeface="方正小标宋简体" pitchFamily="2" charset="-122"/>
                <a:ea typeface="方正小标宋简体" pitchFamily="2" charset="-122"/>
              </a:rPr>
              <a:t>年毕业的</a:t>
            </a:r>
            <a:r>
              <a:rPr lang="zh-CN" altLang="en-US" dirty="0" smtClean="0">
                <a:latin typeface="方正小标宋简体" pitchFamily="2" charset="-122"/>
                <a:ea typeface="方正小标宋简体" pitchFamily="2" charset="-122"/>
              </a:rPr>
              <a:t>全日制</a:t>
            </a:r>
            <a:r>
              <a:rPr lang="zh-CN" altLang="zh-CN" dirty="0" smtClean="0">
                <a:latin typeface="方正小标宋简体" pitchFamily="2" charset="-122"/>
                <a:ea typeface="方正小标宋简体" pitchFamily="2" charset="-122"/>
              </a:rPr>
              <a:t>大专及以上</a:t>
            </a:r>
            <a:r>
              <a:rPr lang="zh-CN" altLang="zh-CN" dirty="0" smtClean="0">
                <a:latin typeface="方正小标宋简体" pitchFamily="2" charset="-122"/>
                <a:ea typeface="方正小标宋简体" pitchFamily="2" charset="-122"/>
              </a:rPr>
              <a:t>学历</a:t>
            </a:r>
            <a:r>
              <a:rPr lang="zh-CN" altLang="en-US" dirty="0" smtClean="0">
                <a:latin typeface="方正小标宋简体" pitchFamily="2" charset="-122"/>
                <a:ea typeface="方正小标宋简体" pitchFamily="2" charset="-122"/>
              </a:rPr>
              <a:t>毕业生</a:t>
            </a:r>
            <a:r>
              <a:rPr lang="zh-CN" altLang="en-US" dirty="0" smtClean="0">
                <a:latin typeface="方正小标宋简体" pitchFamily="2" charset="-122"/>
                <a:ea typeface="方正小标宋简体" pitchFamily="2" charset="-122"/>
              </a:rPr>
              <a:t>，</a:t>
            </a:r>
            <a:r>
              <a:rPr lang="zh-CN" altLang="zh-CN" dirty="0" smtClean="0">
                <a:latin typeface="方正小标宋简体" pitchFamily="2" charset="-122"/>
                <a:ea typeface="方正小标宋简体" pitchFamily="2" charset="-122"/>
              </a:rPr>
              <a:t>所学专业为铁道工程技术、铁道桥梁隧道工程技术、铁道养路机械应用技术、铁道供电技术、铁道工程测量、铁路施工与养护、铁道工程施工与维护、铁道桥梁隧道施工与维护、道路与铁道工程、桥梁与隧道工程</a:t>
            </a:r>
            <a:r>
              <a:rPr lang="zh-CN" altLang="zh-CN" dirty="0" smtClean="0">
                <a:latin typeface="方正小标宋简体" pitchFamily="2" charset="-122"/>
                <a:ea typeface="方正小标宋简体" pitchFamily="2" charset="-122"/>
              </a:rPr>
              <a:t>等专业</a:t>
            </a:r>
            <a:r>
              <a:rPr lang="zh-CN" altLang="zh-CN" dirty="0" smtClean="0">
                <a:latin typeface="方正小标宋简体" pitchFamily="2" charset="-122"/>
                <a:ea typeface="方正小标宋简体" pitchFamily="2" charset="-122"/>
              </a:rPr>
              <a:t>。</a:t>
            </a:r>
          </a:p>
          <a:p>
            <a:pPr indent="457200">
              <a:lnSpc>
                <a:spcPct val="150000"/>
              </a:lnSpc>
            </a:pPr>
            <a:endParaRPr lang="zh-CN" altLang="en-US" dirty="0" smtClean="0">
              <a:solidFill>
                <a:schemeClr val="tx1">
                  <a:lumMod val="75000"/>
                  <a:lumOff val="25000"/>
                </a:schemeClr>
              </a:solidFill>
              <a:latin typeface="方正小标宋简体" pitchFamily="2" charset="-122"/>
              <a:ea typeface="方正小标宋简体" pitchFamily="2" charset="-122"/>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357010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四、实习</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要求</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043608" y="1027638"/>
            <a:ext cx="7200800" cy="3831818"/>
          </a:xfrm>
          <a:prstGeom prst="rect">
            <a:avLst/>
          </a:prstGeom>
          <a:noFill/>
        </p:spPr>
        <p:txBody>
          <a:bodyPr wrap="square" rtlCol="0">
            <a:spAutoFit/>
          </a:bodyPr>
          <a:lstStyle/>
          <a:p>
            <a:pPr indent="457200">
              <a:lnSpc>
                <a:spcPct val="150000"/>
              </a:lnSpc>
            </a:pPr>
            <a:r>
              <a:rPr lang="en-US" altLang="zh-CN" dirty="0" smtClean="0">
                <a:latin typeface="方正小标宋简体" pitchFamily="2" charset="-122"/>
                <a:ea typeface="方正小标宋简体" pitchFamily="2" charset="-122"/>
              </a:rPr>
              <a:t>1</a:t>
            </a:r>
            <a:r>
              <a:rPr lang="zh-CN" altLang="en-US" dirty="0" smtClean="0">
                <a:latin typeface="方正小标宋简体" pitchFamily="2" charset="-122"/>
                <a:ea typeface="方正小标宋简体" pitchFamily="2" charset="-122"/>
              </a:rPr>
              <a:t>．实习期</a:t>
            </a:r>
            <a:r>
              <a:rPr lang="en-US" altLang="zh-CN" dirty="0" smtClean="0">
                <a:latin typeface="方正小标宋简体" pitchFamily="2" charset="-122"/>
                <a:ea typeface="方正小标宋简体" pitchFamily="2" charset="-122"/>
              </a:rPr>
              <a:t>6</a:t>
            </a:r>
            <a:r>
              <a:rPr lang="zh-CN" altLang="en-US" dirty="0" smtClean="0">
                <a:latin typeface="方正小标宋简体" pitchFamily="2" charset="-122"/>
                <a:ea typeface="方正小标宋简体" pitchFamily="2" charset="-122"/>
              </a:rPr>
              <a:t>个月左右。通过面试并体检合格人员，徐州工务段与学校以及学生签订三方实习协议，学生服从单位安排在岗位进行实习并表现良好。</a:t>
            </a:r>
            <a:endParaRPr lang="en-US" altLang="zh-CN" dirty="0" smtClean="0">
              <a:latin typeface="方正小标宋简体" pitchFamily="2" charset="-122"/>
              <a:ea typeface="方正小标宋简体" pitchFamily="2" charset="-122"/>
            </a:endParaRPr>
          </a:p>
          <a:p>
            <a:pPr indent="457200">
              <a:lnSpc>
                <a:spcPct val="150000"/>
              </a:lnSpc>
            </a:pPr>
            <a:endParaRPr lang="zh-CN" altLang="en-US" dirty="0" smtClean="0">
              <a:latin typeface="方正小标宋简体" pitchFamily="2" charset="-122"/>
              <a:ea typeface="方正小标宋简体" pitchFamily="2" charset="-122"/>
            </a:endParaRPr>
          </a:p>
          <a:p>
            <a:pPr indent="457200">
              <a:lnSpc>
                <a:spcPct val="150000"/>
              </a:lnSpc>
            </a:pPr>
            <a:r>
              <a:rPr lang="en-US" altLang="zh-CN" dirty="0" smtClean="0">
                <a:latin typeface="方正小标宋简体" pitchFamily="2" charset="-122"/>
                <a:ea typeface="方正小标宋简体" pitchFamily="2" charset="-122"/>
              </a:rPr>
              <a:t>2</a:t>
            </a:r>
            <a:r>
              <a:rPr lang="zh-CN" altLang="en-US" dirty="0" smtClean="0">
                <a:latin typeface="方正小标宋简体" pitchFamily="2" charset="-122"/>
                <a:ea typeface="方正小标宋简体" pitchFamily="2" charset="-122"/>
              </a:rPr>
              <a:t>．在实习期内参加铁路线路工岗前资格培训和铁路线路维修初级工职业技能等级考核并通过。</a:t>
            </a:r>
            <a:endParaRPr lang="en-US" altLang="zh-CN" dirty="0" smtClean="0">
              <a:latin typeface="方正小标宋简体" pitchFamily="2" charset="-122"/>
              <a:ea typeface="方正小标宋简体" pitchFamily="2" charset="-122"/>
            </a:endParaRPr>
          </a:p>
          <a:p>
            <a:pPr indent="457200">
              <a:lnSpc>
                <a:spcPct val="150000"/>
              </a:lnSpc>
            </a:pPr>
            <a:endParaRPr lang="zh-CN" altLang="en-US" dirty="0" smtClean="0">
              <a:latin typeface="方正小标宋简体" pitchFamily="2" charset="-122"/>
              <a:ea typeface="方正小标宋简体" pitchFamily="2" charset="-122"/>
            </a:endParaRPr>
          </a:p>
          <a:p>
            <a:pPr indent="457200">
              <a:lnSpc>
                <a:spcPct val="150000"/>
              </a:lnSpc>
            </a:pPr>
            <a:r>
              <a:rPr lang="en-US" altLang="zh-CN" dirty="0" smtClean="0">
                <a:latin typeface="方正小标宋简体" pitchFamily="2" charset="-122"/>
                <a:ea typeface="方正小标宋简体" pitchFamily="2" charset="-122"/>
              </a:rPr>
              <a:t>3</a:t>
            </a:r>
            <a:r>
              <a:rPr lang="zh-CN" altLang="en-US" dirty="0" smtClean="0">
                <a:latin typeface="方正小标宋简体" pitchFamily="2" charset="-122"/>
                <a:ea typeface="方正小标宋简体" pitchFamily="2" charset="-122"/>
              </a:rPr>
              <a:t>．满足实习要求</a:t>
            </a:r>
            <a:r>
              <a:rPr lang="en-US" altLang="zh-CN" dirty="0" smtClean="0">
                <a:latin typeface="方正小标宋简体" pitchFamily="2" charset="-122"/>
                <a:ea typeface="方正小标宋简体" pitchFamily="2" charset="-122"/>
              </a:rPr>
              <a:t>1-2</a:t>
            </a:r>
            <a:r>
              <a:rPr lang="zh-CN" altLang="en-US" dirty="0" smtClean="0">
                <a:latin typeface="方正小标宋简体" pitchFamily="2" charset="-122"/>
                <a:ea typeface="方正小标宋简体" pitchFamily="2" charset="-122"/>
              </a:rPr>
              <a:t>项、且</a:t>
            </a:r>
            <a:r>
              <a:rPr lang="en-US" altLang="zh-CN" dirty="0" smtClean="0">
                <a:latin typeface="方正小标宋简体" pitchFamily="2" charset="-122"/>
                <a:ea typeface="方正小标宋简体" pitchFamily="2" charset="-122"/>
              </a:rPr>
              <a:t>2026</a:t>
            </a:r>
            <a:r>
              <a:rPr lang="zh-CN" altLang="en-US" dirty="0" smtClean="0">
                <a:latin typeface="方正小标宋简体" pitchFamily="2" charset="-122"/>
                <a:ea typeface="方正小标宋简体" pitchFamily="2" charset="-122"/>
              </a:rPr>
              <a:t>年正常毕业，经单位推荐以劳务派遣方式到徐州工务段工作。</a:t>
            </a:r>
            <a:endParaRPr lang="zh-CN" altLang="en-US" dirty="0" smtClean="0">
              <a:solidFill>
                <a:schemeClr val="tx1">
                  <a:lumMod val="75000"/>
                  <a:lumOff val="25000"/>
                </a:schemeClr>
              </a:solidFill>
              <a:latin typeface="方正小标宋简体" pitchFamily="2" charset="-122"/>
              <a:ea typeface="方正小标宋简体" pitchFamily="2" charset="-122"/>
            </a:endParaRPr>
          </a:p>
        </p:txBody>
      </p:sp>
    </p:spTree>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五、</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薪资待遇</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259632" y="1059582"/>
            <a:ext cx="6912768" cy="3416320"/>
          </a:xfrm>
          <a:prstGeom prst="rect">
            <a:avLst/>
          </a:prstGeom>
          <a:noFill/>
        </p:spPr>
        <p:txBody>
          <a:bodyPr wrap="square" rtlCol="0">
            <a:spAutoFit/>
          </a:bodyPr>
          <a:lstStyle/>
          <a:p>
            <a:pPr indent="457200">
              <a:lnSpc>
                <a:spcPct val="150000"/>
              </a:lnSpc>
            </a:pPr>
            <a:r>
              <a:rPr lang="en-US" altLang="zh-CN" dirty="0" smtClean="0">
                <a:latin typeface="方正小标宋简体" pitchFamily="2" charset="-122"/>
                <a:ea typeface="方正小标宋简体" pitchFamily="2" charset="-122"/>
              </a:rPr>
              <a:t>1</a:t>
            </a:r>
            <a:r>
              <a:rPr lang="zh-CN" altLang="en-US" dirty="0" smtClean="0">
                <a:latin typeface="方正小标宋简体" pitchFamily="2" charset="-122"/>
                <a:ea typeface="方正小标宋简体" pitchFamily="2" charset="-122"/>
              </a:rPr>
              <a:t>．实习期内，按月支付实习补助，标准为</a:t>
            </a:r>
            <a:r>
              <a:rPr lang="en-US" altLang="zh-CN" dirty="0" smtClean="0">
                <a:solidFill>
                  <a:srgbClr val="0070C0"/>
                </a:solidFill>
                <a:latin typeface="方正小标宋简体" pitchFamily="2" charset="-122"/>
                <a:ea typeface="方正小标宋简体" pitchFamily="2" charset="-122"/>
              </a:rPr>
              <a:t>3000</a:t>
            </a:r>
            <a:r>
              <a:rPr lang="zh-CN" altLang="en-US" dirty="0" smtClean="0">
                <a:solidFill>
                  <a:srgbClr val="0070C0"/>
                </a:solidFill>
                <a:latin typeface="方正小标宋简体" pitchFamily="2" charset="-122"/>
                <a:ea typeface="方正小标宋简体" pitchFamily="2" charset="-122"/>
              </a:rPr>
              <a:t>元</a:t>
            </a:r>
            <a:r>
              <a:rPr lang="en-US" altLang="zh-CN" dirty="0" smtClean="0">
                <a:solidFill>
                  <a:srgbClr val="0070C0"/>
                </a:solidFill>
                <a:latin typeface="方正小标宋简体" pitchFamily="2" charset="-122"/>
                <a:ea typeface="方正小标宋简体" pitchFamily="2" charset="-122"/>
              </a:rPr>
              <a:t>/</a:t>
            </a:r>
            <a:r>
              <a:rPr lang="zh-CN" altLang="en-US" dirty="0" smtClean="0">
                <a:solidFill>
                  <a:srgbClr val="0070C0"/>
                </a:solidFill>
                <a:latin typeface="方正小标宋简体" pitchFamily="2" charset="-122"/>
                <a:ea typeface="方正小标宋简体" pitchFamily="2" charset="-122"/>
              </a:rPr>
              <a:t>月</a:t>
            </a:r>
            <a:r>
              <a:rPr lang="zh-CN" altLang="en-US" dirty="0" smtClean="0">
                <a:latin typeface="方正小标宋简体" pitchFamily="2" charset="-122"/>
                <a:ea typeface="方正小标宋简体" pitchFamily="2" charset="-122"/>
              </a:rPr>
              <a:t>。与日常工作表现、出勤等指标挂钩考核发放。（实习期间单位为实习生购买人身意外伤害保险）</a:t>
            </a:r>
            <a:endParaRPr lang="en-US" altLang="zh-CN" dirty="0" smtClean="0">
              <a:latin typeface="方正小标宋简体" pitchFamily="2" charset="-122"/>
              <a:ea typeface="方正小标宋简体" pitchFamily="2" charset="-122"/>
            </a:endParaRPr>
          </a:p>
          <a:p>
            <a:pPr indent="457200">
              <a:lnSpc>
                <a:spcPct val="150000"/>
              </a:lnSpc>
            </a:pPr>
            <a:endParaRPr lang="zh-CN" altLang="en-US" dirty="0" smtClean="0">
              <a:latin typeface="方正小标宋简体" pitchFamily="2" charset="-122"/>
              <a:ea typeface="方正小标宋简体" pitchFamily="2" charset="-122"/>
            </a:endParaRPr>
          </a:p>
          <a:p>
            <a:pPr indent="457200">
              <a:lnSpc>
                <a:spcPct val="150000"/>
              </a:lnSpc>
            </a:pPr>
            <a:r>
              <a:rPr lang="en-US" altLang="zh-CN" dirty="0" smtClean="0">
                <a:latin typeface="方正小标宋简体" pitchFamily="2" charset="-122"/>
                <a:ea typeface="方正小标宋简体" pitchFamily="2" charset="-122"/>
              </a:rPr>
              <a:t>2</a:t>
            </a:r>
            <a:r>
              <a:rPr lang="zh-CN" altLang="en-US" dirty="0" smtClean="0">
                <a:latin typeface="方正小标宋简体" pitchFamily="2" charset="-122"/>
                <a:ea typeface="方正小标宋简体" pitchFamily="2" charset="-122"/>
              </a:rPr>
              <a:t>．派遣至单位独立上岗后，按月支付劳动报酬，劳动报酬与日常工作绩效、表现、出勤等指标挂钩，月人均收入为</a:t>
            </a:r>
            <a:r>
              <a:rPr lang="zh-CN" altLang="en-US" dirty="0" smtClean="0">
                <a:solidFill>
                  <a:srgbClr val="0070C0"/>
                </a:solidFill>
                <a:latin typeface="方正小标宋简体" pitchFamily="2" charset="-122"/>
                <a:ea typeface="方正小标宋简体" pitchFamily="2" charset="-122"/>
              </a:rPr>
              <a:t>税前</a:t>
            </a:r>
            <a:r>
              <a:rPr lang="en-US" altLang="zh-CN" dirty="0" smtClean="0">
                <a:solidFill>
                  <a:srgbClr val="0070C0"/>
                </a:solidFill>
                <a:latin typeface="方正小标宋简体" pitchFamily="2" charset="-122"/>
                <a:ea typeface="方正小标宋简体" pitchFamily="2" charset="-122"/>
              </a:rPr>
              <a:t>7200</a:t>
            </a:r>
            <a:r>
              <a:rPr lang="zh-CN" altLang="en-US" dirty="0" smtClean="0">
                <a:solidFill>
                  <a:srgbClr val="0070C0"/>
                </a:solidFill>
                <a:latin typeface="方正小标宋简体" pitchFamily="2" charset="-122"/>
                <a:ea typeface="方正小标宋简体" pitchFamily="2" charset="-122"/>
              </a:rPr>
              <a:t>元左右</a:t>
            </a:r>
            <a:r>
              <a:rPr lang="zh-CN" altLang="en-US" dirty="0" smtClean="0">
                <a:latin typeface="方正小标宋简体" pitchFamily="2" charset="-122"/>
                <a:ea typeface="方正小标宋简体" pitchFamily="2" charset="-122"/>
              </a:rPr>
              <a:t>。享受国家相关法律法规规定的休息休假、劳动安全和卫生等待遇，社会保险等按规定缴纳，享受五险一金。</a:t>
            </a:r>
            <a:endParaRPr lang="zh-CN" altLang="en-US" dirty="0" smtClean="0">
              <a:solidFill>
                <a:schemeClr val="tx1">
                  <a:lumMod val="75000"/>
                  <a:lumOff val="25000"/>
                </a:schemeClr>
              </a:solidFill>
              <a:latin typeface="方正小标宋简体" pitchFamily="2" charset="-122"/>
              <a:ea typeface="方正小标宋简体" pitchFamily="2" charset="-122"/>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92203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六、</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报名时间及方式</a:t>
            </a:r>
            <a:endParaRPr lang="en-GB"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259632" y="1275606"/>
            <a:ext cx="6912768" cy="2585323"/>
          </a:xfrm>
          <a:prstGeom prst="rect">
            <a:avLst/>
          </a:prstGeom>
          <a:noFill/>
        </p:spPr>
        <p:txBody>
          <a:bodyPr wrap="square" rtlCol="0">
            <a:spAutoFit/>
          </a:bodyPr>
          <a:lstStyle/>
          <a:p>
            <a:pPr indent="457200">
              <a:lnSpc>
                <a:spcPct val="150000"/>
              </a:lnSpc>
            </a:pPr>
            <a:r>
              <a:rPr lang="en-US" altLang="zh-CN" dirty="0" smtClean="0">
                <a:latin typeface="方正小标宋简体" pitchFamily="2" charset="-122"/>
                <a:ea typeface="方正小标宋简体" pitchFamily="2" charset="-122"/>
              </a:rPr>
              <a:t>1</a:t>
            </a:r>
            <a:r>
              <a:rPr lang="zh-CN" altLang="en-US" dirty="0" smtClean="0">
                <a:latin typeface="方正小标宋简体" pitchFamily="2" charset="-122"/>
                <a:ea typeface="方正小标宋简体" pitchFamily="2" charset="-122"/>
              </a:rPr>
              <a:t>．报名时间：</a:t>
            </a:r>
            <a:r>
              <a:rPr lang="en-US" altLang="zh-CN" dirty="0" smtClean="0">
                <a:latin typeface="方正小标宋简体" pitchFamily="2" charset="-122"/>
                <a:ea typeface="方正小标宋简体" pitchFamily="2" charset="-122"/>
              </a:rPr>
              <a:t>2025</a:t>
            </a:r>
            <a:r>
              <a:rPr lang="zh-CN" altLang="en-US" dirty="0" smtClean="0">
                <a:latin typeface="方正小标宋简体" pitchFamily="2" charset="-122"/>
                <a:ea typeface="方正小标宋简体" pitchFamily="2" charset="-122"/>
              </a:rPr>
              <a:t>年</a:t>
            </a:r>
            <a:r>
              <a:rPr lang="en-US" altLang="zh-CN" dirty="0" smtClean="0">
                <a:latin typeface="方正小标宋简体" pitchFamily="2" charset="-122"/>
                <a:ea typeface="方正小标宋简体" pitchFamily="2" charset="-122"/>
              </a:rPr>
              <a:t>10</a:t>
            </a:r>
            <a:r>
              <a:rPr lang="zh-CN" altLang="en-US" dirty="0" smtClean="0">
                <a:latin typeface="方正小标宋简体" pitchFamily="2" charset="-122"/>
                <a:ea typeface="方正小标宋简体" pitchFamily="2" charset="-122"/>
              </a:rPr>
              <a:t>月</a:t>
            </a:r>
            <a:r>
              <a:rPr lang="en-US" altLang="zh-CN" dirty="0" smtClean="0">
                <a:latin typeface="方正小标宋简体" pitchFamily="2" charset="-122"/>
                <a:ea typeface="方正小标宋简体" pitchFamily="2" charset="-122"/>
              </a:rPr>
              <a:t>21</a:t>
            </a:r>
            <a:r>
              <a:rPr lang="zh-CN" altLang="en-US" dirty="0" smtClean="0">
                <a:latin typeface="方正小标宋简体" pitchFamily="2" charset="-122"/>
                <a:ea typeface="方正小标宋简体" pitchFamily="2" charset="-122"/>
              </a:rPr>
              <a:t>日起至</a:t>
            </a:r>
            <a:r>
              <a:rPr lang="en-US" altLang="zh-CN" dirty="0" smtClean="0">
                <a:latin typeface="方正小标宋简体" pitchFamily="2" charset="-122"/>
                <a:ea typeface="方正小标宋简体" pitchFamily="2" charset="-122"/>
              </a:rPr>
              <a:t>2025</a:t>
            </a:r>
            <a:r>
              <a:rPr lang="zh-CN" altLang="en-US" dirty="0" smtClean="0">
                <a:latin typeface="方正小标宋简体" pitchFamily="2" charset="-122"/>
                <a:ea typeface="方正小标宋简体" pitchFamily="2" charset="-122"/>
              </a:rPr>
              <a:t>年</a:t>
            </a:r>
            <a:r>
              <a:rPr lang="en-US" altLang="zh-CN" dirty="0" smtClean="0">
                <a:latin typeface="方正小标宋简体" pitchFamily="2" charset="-122"/>
                <a:ea typeface="方正小标宋简体" pitchFamily="2" charset="-122"/>
              </a:rPr>
              <a:t>10</a:t>
            </a:r>
            <a:r>
              <a:rPr lang="zh-CN" altLang="en-US" dirty="0" smtClean="0">
                <a:latin typeface="方正小标宋简体" pitchFamily="2" charset="-122"/>
                <a:ea typeface="方正小标宋简体" pitchFamily="2" charset="-122"/>
              </a:rPr>
              <a:t>月</a:t>
            </a:r>
            <a:r>
              <a:rPr lang="en-US" altLang="zh-CN" dirty="0" smtClean="0">
                <a:latin typeface="方正小标宋简体" pitchFamily="2" charset="-122"/>
                <a:ea typeface="方正小标宋简体" pitchFamily="2" charset="-122"/>
              </a:rPr>
              <a:t>31</a:t>
            </a:r>
            <a:r>
              <a:rPr lang="zh-CN" altLang="en-US" dirty="0" smtClean="0">
                <a:latin typeface="方正小标宋简体" pitchFamily="2" charset="-122"/>
                <a:ea typeface="方正小标宋简体" pitchFamily="2" charset="-122"/>
              </a:rPr>
              <a:t>日止。</a:t>
            </a:r>
          </a:p>
          <a:p>
            <a:pPr indent="457200">
              <a:lnSpc>
                <a:spcPct val="150000"/>
              </a:lnSpc>
            </a:pPr>
            <a:endParaRPr lang="en-US" altLang="zh-CN" dirty="0" smtClean="0">
              <a:latin typeface="方正小标宋简体" pitchFamily="2" charset="-122"/>
              <a:ea typeface="方正小标宋简体" pitchFamily="2" charset="-122"/>
            </a:endParaRPr>
          </a:p>
          <a:p>
            <a:pPr indent="457200">
              <a:lnSpc>
                <a:spcPct val="150000"/>
              </a:lnSpc>
            </a:pPr>
            <a:r>
              <a:rPr lang="en-US" altLang="zh-CN" dirty="0" smtClean="0">
                <a:latin typeface="方正小标宋简体" pitchFamily="2" charset="-122"/>
                <a:ea typeface="方正小标宋简体" pitchFamily="2" charset="-122"/>
              </a:rPr>
              <a:t>2</a:t>
            </a:r>
            <a:r>
              <a:rPr lang="zh-CN" altLang="en-US" dirty="0" smtClean="0">
                <a:latin typeface="方正小标宋简体" pitchFamily="2" charset="-122"/>
                <a:ea typeface="方正小标宋简体" pitchFamily="2" charset="-122"/>
              </a:rPr>
              <a:t>．报名</a:t>
            </a:r>
            <a:r>
              <a:rPr lang="zh-CN" altLang="en-US" smtClean="0">
                <a:latin typeface="方正小标宋简体" pitchFamily="2" charset="-122"/>
                <a:ea typeface="方正小标宋简体" pitchFamily="2" charset="-122"/>
              </a:rPr>
              <a:t>方式</a:t>
            </a:r>
            <a:r>
              <a:rPr lang="zh-CN" altLang="en-US" smtClean="0">
                <a:latin typeface="方正小标宋简体" pitchFamily="2" charset="-122"/>
                <a:ea typeface="方正小标宋简体" pitchFamily="2" charset="-122"/>
              </a:rPr>
              <a:t>：</a:t>
            </a:r>
            <a:endParaRPr lang="zh-CN" altLang="zh-CN" dirty="0" smtClean="0">
              <a:latin typeface="方正小标宋简体" pitchFamily="2" charset="-122"/>
              <a:ea typeface="方正小标宋简体" pitchFamily="2" charset="-122"/>
            </a:endParaRPr>
          </a:p>
          <a:p>
            <a:pPr indent="457200">
              <a:lnSpc>
                <a:spcPct val="150000"/>
              </a:lnSpc>
            </a:pPr>
            <a:endParaRPr lang="en-US" altLang="zh-CN" dirty="0" smtClean="0">
              <a:latin typeface="方正小标宋简体" pitchFamily="2" charset="-122"/>
              <a:ea typeface="方正小标宋简体" pitchFamily="2" charset="-122"/>
            </a:endParaRPr>
          </a:p>
          <a:p>
            <a:pPr indent="457200">
              <a:lnSpc>
                <a:spcPct val="150000"/>
              </a:lnSpc>
            </a:pPr>
            <a:r>
              <a:rPr lang="en-US" altLang="zh-CN" dirty="0" smtClean="0">
                <a:latin typeface="方正小标宋简体" pitchFamily="2" charset="-122"/>
                <a:ea typeface="方正小标宋简体" pitchFamily="2" charset="-122"/>
              </a:rPr>
              <a:t>3</a:t>
            </a:r>
            <a:r>
              <a:rPr lang="zh-CN" altLang="en-US" dirty="0" smtClean="0">
                <a:latin typeface="方正小标宋简体" pitchFamily="2" charset="-122"/>
                <a:ea typeface="方正小标宋简体" pitchFamily="2" charset="-122"/>
              </a:rPr>
              <a:t>．面试选拔：徐州工务段根据学生报名情况，适时到学校面试，具体时间另行通知。</a:t>
            </a:r>
            <a:endParaRPr lang="zh-CN" altLang="en-US" dirty="0" smtClean="0">
              <a:solidFill>
                <a:schemeClr val="tx1">
                  <a:lumMod val="75000"/>
                  <a:lumOff val="25000"/>
                </a:schemeClr>
              </a:solidFill>
              <a:latin typeface="方正小标宋简体" pitchFamily="2" charset="-122"/>
              <a:ea typeface="方正小标宋简体" pitchFamily="2" charset="-122"/>
            </a:endParaRPr>
          </a:p>
        </p:txBody>
      </p:sp>
    </p:spTree>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3795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2987948" y="2715672"/>
            <a:ext cx="2837577"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dist"/>
            <a:endParaRPr lang="zh-CN" altLang="en-US" sz="3000" b="1" dirty="0">
              <a:solidFill>
                <a:schemeClr val="bg1"/>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flipH="1">
            <a:off x="3151473" y="3003798"/>
            <a:ext cx="4617801" cy="0"/>
          </a:xfrm>
          <a:prstGeom prst="line">
            <a:avLst/>
          </a:prstGeom>
          <a:noFill/>
          <a:ln w="12700">
            <a:solidFill>
              <a:schemeClr val="accent1"/>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grpSp>
        <p:nvGrpSpPr>
          <p:cNvPr id="2" name="组合 1"/>
          <p:cNvGrpSpPr/>
          <p:nvPr/>
        </p:nvGrpSpPr>
        <p:grpSpPr>
          <a:xfrm>
            <a:off x="2633663" y="1119188"/>
            <a:ext cx="1111250" cy="1082675"/>
            <a:chOff x="2633663" y="1119188"/>
            <a:chExt cx="1111250" cy="1082675"/>
          </a:xfrm>
        </p:grpSpPr>
        <p:sp>
          <p:nvSpPr>
            <p:cNvPr id="25" name="Oval 2287"/>
            <p:cNvSpPr/>
            <p:nvPr>
              <p:custDataLst>
                <p:tags r:id="rId7"/>
              </p:custDataLst>
            </p:nvPr>
          </p:nvSpPr>
          <p:spPr>
            <a:xfrm>
              <a:off x="2633663" y="1119188"/>
              <a:ext cx="1111250" cy="1082675"/>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5200" dirty="0">
                <a:solidFill>
                  <a:srgbClr val="0070C0"/>
                </a:solidFill>
                <a:latin typeface="方正悠黑简体" panose="00000500000000000000" pitchFamily="2" charset="-122"/>
                <a:ea typeface="方正悠黑简体" panose="00000500000000000000" pitchFamily="2" charset="-122"/>
              </a:endParaRPr>
            </a:p>
          </p:txBody>
        </p:sp>
        <p:sp>
          <p:nvSpPr>
            <p:cNvPr id="26" name="文本框 25"/>
            <p:cNvSpPr txBox="1"/>
            <p:nvPr>
              <p:custDataLst>
                <p:tags r:id="rId8"/>
              </p:custDataLst>
            </p:nvPr>
          </p:nvSpPr>
          <p:spPr>
            <a:xfrm>
              <a:off x="2793737" y="1274762"/>
              <a:ext cx="790315" cy="829945"/>
            </a:xfrm>
            <a:prstGeom prst="rect">
              <a:avLst/>
            </a:prstGeom>
            <a:noFill/>
          </p:spPr>
          <p:txBody>
            <a:bodyPr>
              <a:spAutoFit/>
            </a:bodyPr>
            <a:lstStyle/>
            <a:p>
              <a:pPr algn="ctr">
                <a:defRPr/>
              </a:pPr>
              <a:r>
                <a:rPr lang="zh-CN" altLang="en-US" sz="4800" dirty="0">
                  <a:solidFill>
                    <a:srgbClr val="0070C0"/>
                  </a:solidFill>
                  <a:effectLst>
                    <a:innerShdw blurRad="63500" dist="50800" dir="13500000">
                      <a:prstClr val="black">
                        <a:alpha val="50000"/>
                      </a:prstClr>
                    </a:innerShdw>
                  </a:effectLst>
                  <a:latin typeface="方正悠黑简体" panose="00000500000000000000" pitchFamily="2" charset="-122"/>
                  <a:ea typeface="方正悠黑简体" panose="00000500000000000000" pitchFamily="2" charset="-122"/>
                </a:rPr>
                <a:t>感</a:t>
              </a:r>
            </a:p>
          </p:txBody>
        </p:sp>
      </p:grpSp>
      <p:grpSp>
        <p:nvGrpSpPr>
          <p:cNvPr id="4" name="组合 3"/>
          <p:cNvGrpSpPr/>
          <p:nvPr/>
        </p:nvGrpSpPr>
        <p:grpSpPr>
          <a:xfrm>
            <a:off x="3549650" y="1123950"/>
            <a:ext cx="1111250" cy="1081088"/>
            <a:chOff x="3549650" y="1123950"/>
            <a:chExt cx="1111250" cy="1081088"/>
          </a:xfrm>
        </p:grpSpPr>
        <p:sp>
          <p:nvSpPr>
            <p:cNvPr id="23" name="Oval 2287"/>
            <p:cNvSpPr/>
            <p:nvPr>
              <p:custDataLst>
                <p:tags r:id="rId5"/>
              </p:custDataLst>
            </p:nvPr>
          </p:nvSpPr>
          <p:spPr>
            <a:xfrm>
              <a:off x="3549650" y="1123950"/>
              <a:ext cx="1111250" cy="1081088"/>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5200" dirty="0">
                <a:solidFill>
                  <a:srgbClr val="0070C0"/>
                </a:solidFill>
                <a:latin typeface="方正悠黑简体" panose="00000500000000000000" pitchFamily="2" charset="-122"/>
                <a:ea typeface="方正悠黑简体" panose="00000500000000000000" pitchFamily="2" charset="-122"/>
              </a:endParaRPr>
            </a:p>
          </p:txBody>
        </p:sp>
        <p:sp>
          <p:nvSpPr>
            <p:cNvPr id="24" name="文本框 23"/>
            <p:cNvSpPr txBox="1"/>
            <p:nvPr>
              <p:custDataLst>
                <p:tags r:id="rId6"/>
              </p:custDataLst>
            </p:nvPr>
          </p:nvSpPr>
          <p:spPr>
            <a:xfrm>
              <a:off x="3720832" y="1274765"/>
              <a:ext cx="790315" cy="830997"/>
            </a:xfrm>
            <a:prstGeom prst="rect">
              <a:avLst/>
            </a:prstGeom>
            <a:noFill/>
          </p:spPr>
          <p:txBody>
            <a:bodyPr>
              <a:spAutoFit/>
            </a:bodyPr>
            <a:lstStyle/>
            <a:p>
              <a:pPr algn="ctr">
                <a:defRPr/>
              </a:pPr>
              <a:r>
                <a:rPr lang="zh-CN" altLang="en-US" sz="4800" dirty="0" smtClean="0">
                  <a:solidFill>
                    <a:srgbClr val="0070C0"/>
                  </a:solidFill>
                  <a:effectLst>
                    <a:innerShdw blurRad="63500" dist="50800" dir="13500000">
                      <a:prstClr val="black">
                        <a:alpha val="50000"/>
                      </a:prstClr>
                    </a:innerShdw>
                  </a:effectLst>
                  <a:latin typeface="方正悠黑简体" panose="00000500000000000000" pitchFamily="2" charset="-122"/>
                  <a:ea typeface="方正悠黑简体" panose="00000500000000000000" pitchFamily="2" charset="-122"/>
                </a:rPr>
                <a:t>谢</a:t>
              </a:r>
              <a:endParaRPr lang="zh-CN" altLang="en-US" sz="4800" dirty="0">
                <a:solidFill>
                  <a:srgbClr val="0070C0"/>
                </a:solidFill>
                <a:effectLst>
                  <a:innerShdw blurRad="63500" dist="50800" dir="13500000">
                    <a:prstClr val="black">
                      <a:alpha val="50000"/>
                    </a:prstClr>
                  </a:innerShdw>
                </a:effectLst>
                <a:latin typeface="方正悠黑简体" panose="00000500000000000000" pitchFamily="2" charset="-122"/>
                <a:ea typeface="方正悠黑简体" panose="00000500000000000000" pitchFamily="2" charset="-122"/>
              </a:endParaRPr>
            </a:p>
          </p:txBody>
        </p:sp>
      </p:grpSp>
      <p:grpSp>
        <p:nvGrpSpPr>
          <p:cNvPr id="5" name="组合 4"/>
          <p:cNvGrpSpPr/>
          <p:nvPr/>
        </p:nvGrpSpPr>
        <p:grpSpPr>
          <a:xfrm>
            <a:off x="4465638" y="1119188"/>
            <a:ext cx="1111250" cy="1082675"/>
            <a:chOff x="4465638" y="1119188"/>
            <a:chExt cx="1111250" cy="1082675"/>
          </a:xfrm>
        </p:grpSpPr>
        <p:sp>
          <p:nvSpPr>
            <p:cNvPr id="21" name="Oval 2287"/>
            <p:cNvSpPr/>
            <p:nvPr>
              <p:custDataLst>
                <p:tags r:id="rId3"/>
              </p:custDataLst>
            </p:nvPr>
          </p:nvSpPr>
          <p:spPr>
            <a:xfrm>
              <a:off x="4465638" y="1119188"/>
              <a:ext cx="1111250" cy="1082675"/>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5200" dirty="0">
                <a:solidFill>
                  <a:srgbClr val="0070C0"/>
                </a:solidFill>
                <a:latin typeface="方正悠黑简体" panose="00000500000000000000" pitchFamily="2" charset="-122"/>
                <a:ea typeface="方正悠黑简体" panose="00000500000000000000" pitchFamily="2" charset="-122"/>
              </a:endParaRPr>
            </a:p>
          </p:txBody>
        </p:sp>
        <p:sp>
          <p:nvSpPr>
            <p:cNvPr id="22" name="文本框 21"/>
            <p:cNvSpPr txBox="1"/>
            <p:nvPr>
              <p:custDataLst>
                <p:tags r:id="rId4"/>
              </p:custDataLst>
            </p:nvPr>
          </p:nvSpPr>
          <p:spPr>
            <a:xfrm>
              <a:off x="4647927" y="1274764"/>
              <a:ext cx="790315" cy="829945"/>
            </a:xfrm>
            <a:prstGeom prst="rect">
              <a:avLst/>
            </a:prstGeom>
            <a:noFill/>
          </p:spPr>
          <p:txBody>
            <a:bodyPr>
              <a:spAutoFit/>
            </a:bodyPr>
            <a:lstStyle/>
            <a:p>
              <a:pPr algn="ctr">
                <a:defRPr/>
              </a:pPr>
              <a:r>
                <a:rPr lang="zh-CN" altLang="en-US" sz="4800" dirty="0" smtClean="0">
                  <a:solidFill>
                    <a:srgbClr val="0070C0"/>
                  </a:solidFill>
                  <a:effectLst>
                    <a:innerShdw blurRad="63500" dist="50800" dir="13500000">
                      <a:prstClr val="black">
                        <a:alpha val="50000"/>
                      </a:prstClr>
                    </a:innerShdw>
                  </a:effectLst>
                  <a:latin typeface="方正悠黑简体" panose="00000500000000000000" pitchFamily="2" charset="-122"/>
                  <a:ea typeface="方正悠黑简体" panose="00000500000000000000" pitchFamily="2" charset="-122"/>
                </a:rPr>
                <a:t>聆</a:t>
              </a:r>
            </a:p>
          </p:txBody>
        </p:sp>
      </p:grpSp>
      <p:grpSp>
        <p:nvGrpSpPr>
          <p:cNvPr id="6" name="组合 5"/>
          <p:cNvGrpSpPr/>
          <p:nvPr/>
        </p:nvGrpSpPr>
        <p:grpSpPr>
          <a:xfrm>
            <a:off x="5380038" y="1119188"/>
            <a:ext cx="1111250" cy="1082675"/>
            <a:chOff x="5380038" y="1119188"/>
            <a:chExt cx="1111250" cy="1082675"/>
          </a:xfrm>
        </p:grpSpPr>
        <p:sp>
          <p:nvSpPr>
            <p:cNvPr id="19" name="Oval 2287"/>
            <p:cNvSpPr/>
            <p:nvPr>
              <p:custDataLst>
                <p:tags r:id="rId1"/>
              </p:custDataLst>
            </p:nvPr>
          </p:nvSpPr>
          <p:spPr>
            <a:xfrm>
              <a:off x="5380038" y="1119188"/>
              <a:ext cx="1111250" cy="1082675"/>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anchor="ctr"/>
            <a:lstStyle/>
            <a:p>
              <a:pPr algn="ctr">
                <a:defRPr/>
              </a:pPr>
              <a:endParaRPr lang="en-US" sz="5200" dirty="0">
                <a:solidFill>
                  <a:srgbClr val="0070C0"/>
                </a:solidFill>
                <a:latin typeface="方正悠黑简体" panose="00000500000000000000" pitchFamily="2" charset="-122"/>
                <a:ea typeface="方正悠黑简体" panose="00000500000000000000" pitchFamily="2" charset="-122"/>
              </a:endParaRPr>
            </a:p>
          </p:txBody>
        </p:sp>
        <p:sp>
          <p:nvSpPr>
            <p:cNvPr id="20" name="文本框 19"/>
            <p:cNvSpPr txBox="1"/>
            <p:nvPr>
              <p:custDataLst>
                <p:tags r:id="rId2"/>
              </p:custDataLst>
            </p:nvPr>
          </p:nvSpPr>
          <p:spPr>
            <a:xfrm>
              <a:off x="5576888" y="1274763"/>
              <a:ext cx="790315" cy="829945"/>
            </a:xfrm>
            <a:prstGeom prst="rect">
              <a:avLst/>
            </a:prstGeom>
            <a:noFill/>
          </p:spPr>
          <p:txBody>
            <a:bodyPr>
              <a:spAutoFit/>
            </a:bodyPr>
            <a:lstStyle/>
            <a:p>
              <a:pPr algn="ctr">
                <a:defRPr/>
              </a:pPr>
              <a:r>
                <a:rPr lang="zh-CN" altLang="en-US" sz="4800" dirty="0">
                  <a:solidFill>
                    <a:srgbClr val="0070C0"/>
                  </a:solidFill>
                  <a:effectLst>
                    <a:innerShdw blurRad="63500" dist="50800" dir="13500000">
                      <a:prstClr val="black">
                        <a:alpha val="50000"/>
                      </a:prstClr>
                    </a:innerShdw>
                  </a:effectLst>
                  <a:latin typeface="方正悠黑简体" panose="00000500000000000000" pitchFamily="2" charset="-122"/>
                  <a:ea typeface="方正悠黑简体" panose="00000500000000000000" pitchFamily="2" charset="-122"/>
                </a:rPr>
                <a:t>听</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par>
                                <p:cTn id="10" presetID="52" presetClass="entr" presetSubtype="0"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Scale>
                                      <p:cBhvr>
                                        <p:cTn id="12"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gtEl>
                                        <p:attrNameLst>
                                          <p:attrName>ppt_x</p:attrName>
                                          <p:attrName>ppt_y</p:attrName>
                                        </p:attrNameLst>
                                      </p:cBhvr>
                                    </p:animMotion>
                                    <p:animEffect transition="in" filter="fade">
                                      <p:cBhvr>
                                        <p:cTn id="14" dur="1000"/>
                                        <p:tgtEl>
                                          <p:spTgt spid="4"/>
                                        </p:tgtEl>
                                      </p:cBhvr>
                                    </p:animEffect>
                                  </p:childTnLst>
                                </p:cTn>
                              </p:par>
                              <p:par>
                                <p:cTn id="15" presetID="52" presetClass="entr" presetSubtype="0"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par>
                                <p:cTn id="20" presetID="52" presetClass="entr" presetSubtype="0" fill="hold" nodeType="withEffect">
                                  <p:stCondLst>
                                    <p:cond delay="750"/>
                                  </p:stCondLst>
                                  <p:childTnLst>
                                    <p:set>
                                      <p:cBhvr>
                                        <p:cTn id="21" dur="1" fill="hold">
                                          <p:stCondLst>
                                            <p:cond delay="0"/>
                                          </p:stCondLst>
                                        </p:cTn>
                                        <p:tgtEl>
                                          <p:spTgt spid="6"/>
                                        </p:tgtEl>
                                        <p:attrNameLst>
                                          <p:attrName>style.visibility</p:attrName>
                                        </p:attrNameLst>
                                      </p:cBhvr>
                                      <p:to>
                                        <p:strVal val="visible"/>
                                      </p:to>
                                    </p:set>
                                    <p:animScale>
                                      <p:cBhvr>
                                        <p:cTn id="2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
                                        </p:tgtEl>
                                        <p:attrNameLst>
                                          <p:attrName>ppt_x</p:attrName>
                                          <p:attrName>ppt_y</p:attrName>
                                        </p:attrNameLst>
                                      </p:cBhvr>
                                    </p:animMotion>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890399" y="1563638"/>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880571" y="2636734"/>
            <a:ext cx="894894" cy="459689"/>
            <a:chOff x="2315021" y="2047818"/>
            <a:chExt cx="1245614" cy="842781"/>
          </a:xfrm>
        </p:grpSpPr>
        <p:sp>
          <p:nvSpPr>
            <p:cNvPr id="49" name="平行四边形 48"/>
            <p:cNvSpPr/>
            <p:nvPr/>
          </p:nvSpPr>
          <p:spPr>
            <a:xfrm>
              <a:off x="2315021" y="204781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493836" y="2050103"/>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890399" y="3645420"/>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1569437" y="1576814"/>
            <a:ext cx="3002564" cy="459740"/>
            <a:chOff x="4315150" y="953426"/>
            <a:chExt cx="3857250" cy="540057"/>
          </a:xfrm>
        </p:grpSpPr>
        <p:sp>
          <p:nvSpPr>
            <p:cNvPr id="61" name="矩形 60"/>
            <p:cNvSpPr/>
            <p:nvPr/>
          </p:nvSpPr>
          <p:spPr>
            <a:xfrm>
              <a:off x="4841196" y="1036090"/>
              <a:ext cx="2827147" cy="406739"/>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单位概况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1560244" y="2629333"/>
            <a:ext cx="3011756" cy="459740"/>
            <a:chOff x="4315150" y="1647579"/>
            <a:chExt cx="3857250" cy="540057"/>
          </a:xfrm>
        </p:grpSpPr>
        <p:sp>
          <p:nvSpPr>
            <p:cNvPr id="64" name="矩形 63"/>
            <p:cNvSpPr/>
            <p:nvPr/>
          </p:nvSpPr>
          <p:spPr>
            <a:xfrm>
              <a:off x="4841196" y="1730243"/>
              <a:ext cx="2827147" cy="406739"/>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实习岗位和工作内容</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1576421" y="3681486"/>
            <a:ext cx="2995580" cy="459771"/>
            <a:chOff x="4315150" y="2341731"/>
            <a:chExt cx="3857250" cy="540057"/>
          </a:xfrm>
        </p:grpSpPr>
        <p:sp>
          <p:nvSpPr>
            <p:cNvPr id="67" name="矩形 66"/>
            <p:cNvSpPr/>
            <p:nvPr/>
          </p:nvSpPr>
          <p:spPr>
            <a:xfrm>
              <a:off x="4841197" y="2424395"/>
              <a:ext cx="2827146" cy="406712"/>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岗位任职条件</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23" name="组合 22"/>
          <p:cNvGrpSpPr/>
          <p:nvPr/>
        </p:nvGrpSpPr>
        <p:grpSpPr>
          <a:xfrm>
            <a:off x="4860032" y="1544474"/>
            <a:ext cx="894259" cy="523220"/>
            <a:chOff x="2215144" y="3018134"/>
            <a:chExt cx="1244730" cy="959255"/>
          </a:xfrm>
        </p:grpSpPr>
        <p:sp>
          <p:nvSpPr>
            <p:cNvPr id="24" name="平行四边形 23"/>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25" name="文本框 11"/>
            <p:cNvSpPr txBox="1"/>
            <p:nvPr/>
          </p:nvSpPr>
          <p:spPr>
            <a:xfrm>
              <a:off x="2393075" y="3018134"/>
              <a:ext cx="1066799" cy="95925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26" name="组合 25"/>
          <p:cNvGrpSpPr/>
          <p:nvPr/>
        </p:nvGrpSpPr>
        <p:grpSpPr>
          <a:xfrm>
            <a:off x="5546055" y="1580540"/>
            <a:ext cx="2914378" cy="459771"/>
            <a:chOff x="4315150" y="2341731"/>
            <a:chExt cx="3857250" cy="540057"/>
          </a:xfrm>
        </p:grpSpPr>
        <p:sp>
          <p:nvSpPr>
            <p:cNvPr id="27" name="矩形 26"/>
            <p:cNvSpPr/>
            <p:nvPr/>
          </p:nvSpPr>
          <p:spPr>
            <a:xfrm>
              <a:off x="4841197" y="2424395"/>
              <a:ext cx="2827146" cy="406712"/>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实习要求</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平行四边形 2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29" name="组合 28"/>
          <p:cNvGrpSpPr/>
          <p:nvPr/>
        </p:nvGrpSpPr>
        <p:grpSpPr>
          <a:xfrm>
            <a:off x="4869225" y="2624594"/>
            <a:ext cx="894259" cy="523220"/>
            <a:chOff x="2215144" y="3018134"/>
            <a:chExt cx="1244730" cy="959255"/>
          </a:xfrm>
        </p:grpSpPr>
        <p:sp>
          <p:nvSpPr>
            <p:cNvPr id="30" name="平行四边形 29"/>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31" name="文本框 11"/>
            <p:cNvSpPr txBox="1"/>
            <p:nvPr/>
          </p:nvSpPr>
          <p:spPr>
            <a:xfrm>
              <a:off x="2393075" y="3018134"/>
              <a:ext cx="1066799" cy="95925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32" name="组合 31"/>
          <p:cNvGrpSpPr/>
          <p:nvPr/>
        </p:nvGrpSpPr>
        <p:grpSpPr>
          <a:xfrm>
            <a:off x="5555247" y="2660660"/>
            <a:ext cx="2905185" cy="459771"/>
            <a:chOff x="4315150" y="2341731"/>
            <a:chExt cx="3857250" cy="540057"/>
          </a:xfrm>
        </p:grpSpPr>
        <p:sp>
          <p:nvSpPr>
            <p:cNvPr id="33" name="矩形 32"/>
            <p:cNvSpPr/>
            <p:nvPr/>
          </p:nvSpPr>
          <p:spPr>
            <a:xfrm>
              <a:off x="4841197" y="2424395"/>
              <a:ext cx="2827146" cy="406712"/>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薪资待遇</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平行四边形 33"/>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5" name="组合 34"/>
          <p:cNvGrpSpPr/>
          <p:nvPr/>
        </p:nvGrpSpPr>
        <p:grpSpPr>
          <a:xfrm>
            <a:off x="4869225" y="3632706"/>
            <a:ext cx="894259" cy="523220"/>
            <a:chOff x="2215144" y="3018134"/>
            <a:chExt cx="1244730" cy="959255"/>
          </a:xfrm>
        </p:grpSpPr>
        <p:sp>
          <p:nvSpPr>
            <p:cNvPr id="36" name="平行四边形 35"/>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37" name="文本框 11"/>
            <p:cNvSpPr txBox="1"/>
            <p:nvPr/>
          </p:nvSpPr>
          <p:spPr>
            <a:xfrm>
              <a:off x="2393075" y="3018134"/>
              <a:ext cx="1066799" cy="959255"/>
            </a:xfrm>
            <a:prstGeom prst="rect">
              <a:avLst/>
            </a:prstGeom>
            <a:noFill/>
          </p:spPr>
          <p:txBody>
            <a:bodyPr wrap="square" rtlCol="0">
              <a:spAutoFit/>
            </a:bodyPr>
            <a:lstStyle/>
            <a:p>
              <a:r>
                <a:rPr lang="en-US" altLang="zh-CN" sz="2800" dirty="0" smtClean="0">
                  <a:solidFill>
                    <a:schemeClr val="bg1"/>
                  </a:solidFill>
                  <a:latin typeface="Impact" panose="020B0806030902050204" pitchFamily="34" charset="0"/>
                </a:rPr>
                <a:t>06</a:t>
              </a:r>
              <a:endParaRPr lang="zh-CN" altLang="en-US" sz="2800" dirty="0">
                <a:solidFill>
                  <a:schemeClr val="bg1"/>
                </a:solidFill>
                <a:latin typeface="Impact" panose="020B0806030902050204" pitchFamily="34" charset="0"/>
              </a:endParaRPr>
            </a:p>
          </p:txBody>
        </p:sp>
      </p:grpSp>
      <p:grpSp>
        <p:nvGrpSpPr>
          <p:cNvPr id="38" name="组合 37"/>
          <p:cNvGrpSpPr/>
          <p:nvPr/>
        </p:nvGrpSpPr>
        <p:grpSpPr>
          <a:xfrm>
            <a:off x="5555247" y="3668772"/>
            <a:ext cx="2905185" cy="459771"/>
            <a:chOff x="4315150" y="2341731"/>
            <a:chExt cx="3857250" cy="540057"/>
          </a:xfrm>
        </p:grpSpPr>
        <p:sp>
          <p:nvSpPr>
            <p:cNvPr id="39" name="矩形 38"/>
            <p:cNvSpPr/>
            <p:nvPr/>
          </p:nvSpPr>
          <p:spPr>
            <a:xfrm>
              <a:off x="4841198" y="2424395"/>
              <a:ext cx="2827146" cy="406712"/>
            </a:xfrm>
            <a:prstGeom prst="rect">
              <a:avLst/>
            </a:prstGeom>
            <a:ln w="15875">
              <a:noFill/>
            </a:ln>
          </p:spPr>
          <p:txBody>
            <a:bodyPr wrap="square" lIns="68580" tIns="34290" rIns="68580" bIns="3429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报名时间及方式</a:t>
              </a:r>
              <a:endParaRPr lang="en-GB" altLang="zh-CN"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平行四边形 39"/>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spTree>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单位</a:t>
            </a:r>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概况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1259632" y="1131590"/>
            <a:ext cx="6912768" cy="1754326"/>
          </a:xfrm>
          <a:prstGeom prst="rect">
            <a:avLst/>
          </a:prstGeom>
          <a:noFill/>
        </p:spPr>
        <p:txBody>
          <a:bodyPr wrap="square" rtlCol="0">
            <a:spAutoFit/>
          </a:bodyPr>
          <a:lstStyle/>
          <a:p>
            <a:r>
              <a:rPr lang="zh-CN" altLang="zh-CN" dirty="0" smtClean="0">
                <a:latin typeface="方正小标宋简体" pitchFamily="2" charset="-122"/>
                <a:ea typeface="方正小标宋简体" pitchFamily="2" charset="-122"/>
              </a:rPr>
              <a:t>徐州工务段是中国铁路上海局集团有限公司所属基层运输单位，成立于</a:t>
            </a:r>
            <a:r>
              <a:rPr lang="en-US" altLang="zh-CN" dirty="0" smtClean="0">
                <a:latin typeface="方正小标宋简体" pitchFamily="2" charset="-122"/>
                <a:ea typeface="方正小标宋简体" pitchFamily="2" charset="-122"/>
              </a:rPr>
              <a:t>1978</a:t>
            </a:r>
            <a:r>
              <a:rPr lang="zh-CN" altLang="zh-CN" dirty="0" smtClean="0">
                <a:latin typeface="方正小标宋简体" pitchFamily="2" charset="-122"/>
                <a:ea typeface="方正小标宋简体" pitchFamily="2" charset="-122"/>
              </a:rPr>
              <a:t>年</a:t>
            </a:r>
            <a:r>
              <a:rPr lang="en-US" altLang="zh-CN" dirty="0" smtClean="0">
                <a:latin typeface="方正小标宋简体" pitchFamily="2" charset="-122"/>
                <a:ea typeface="方正小标宋简体" pitchFamily="2" charset="-122"/>
              </a:rPr>
              <a:t>8</a:t>
            </a:r>
            <a:r>
              <a:rPr lang="zh-CN" altLang="zh-CN" dirty="0" smtClean="0">
                <a:latin typeface="方正小标宋简体" pitchFamily="2" charset="-122"/>
                <a:ea typeface="方正小标宋简体" pitchFamily="2" charset="-122"/>
              </a:rPr>
              <a:t>月，地跨江苏省徐州市、邳州市、新沂市、连云港市、安徽省淮北市、宿州市、河南省商丘市等</a:t>
            </a:r>
            <a:r>
              <a:rPr lang="en-US" altLang="zh-CN" dirty="0" smtClean="0">
                <a:latin typeface="方正小标宋简体" pitchFamily="2" charset="-122"/>
                <a:ea typeface="方正小标宋简体" pitchFamily="2" charset="-122"/>
              </a:rPr>
              <a:t>7</a:t>
            </a:r>
            <a:r>
              <a:rPr lang="zh-CN" altLang="zh-CN" dirty="0" smtClean="0">
                <a:latin typeface="方正小标宋简体" pitchFamily="2" charset="-122"/>
                <a:ea typeface="方正小标宋简体" pitchFamily="2" charset="-122"/>
              </a:rPr>
              <a:t>个省辖市，主要</a:t>
            </a:r>
            <a:r>
              <a:rPr lang="zh-CN" altLang="en-US" dirty="0" smtClean="0">
                <a:latin typeface="方正小标宋简体" pitchFamily="2" charset="-122"/>
                <a:ea typeface="方正小标宋简体" pitchFamily="2" charset="-122"/>
              </a:rPr>
              <a:t>承担</a:t>
            </a:r>
            <a:r>
              <a:rPr lang="zh-CN" altLang="zh-CN" dirty="0" smtClean="0">
                <a:latin typeface="方正小标宋简体" pitchFamily="2" charset="-122"/>
                <a:ea typeface="方正小标宋简体" pitchFamily="2" charset="-122"/>
              </a:rPr>
              <a:t>包括</a:t>
            </a:r>
            <a:r>
              <a:rPr lang="zh-CN" altLang="zh-CN" dirty="0" smtClean="0">
                <a:solidFill>
                  <a:srgbClr val="0070C0"/>
                </a:solidFill>
                <a:latin typeface="方正小标宋简体" pitchFamily="2" charset="-122"/>
                <a:ea typeface="方正小标宋简体" pitchFamily="2" charset="-122"/>
              </a:rPr>
              <a:t>京沪线、陇海线</a:t>
            </a:r>
            <a:r>
              <a:rPr lang="zh-CN" altLang="zh-CN" dirty="0" smtClean="0">
                <a:latin typeface="方正小标宋简体" pitchFamily="2" charset="-122"/>
                <a:ea typeface="方正小标宋简体" pitchFamily="2" charset="-122"/>
              </a:rPr>
              <a:t>两大普速铁路以及</a:t>
            </a:r>
            <a:r>
              <a:rPr lang="zh-CN" altLang="zh-CN" dirty="0" smtClean="0">
                <a:solidFill>
                  <a:srgbClr val="0070C0"/>
                </a:solidFill>
                <a:latin typeface="方正小标宋简体" pitchFamily="2" charset="-122"/>
                <a:ea typeface="方正小标宋简体" pitchFamily="2" charset="-122"/>
              </a:rPr>
              <a:t>京沪高铁、徐兰高</a:t>
            </a:r>
            <a:r>
              <a:rPr lang="zh-CN" altLang="en-US" dirty="0" smtClean="0">
                <a:solidFill>
                  <a:srgbClr val="0070C0"/>
                </a:solidFill>
                <a:latin typeface="方正小标宋简体" pitchFamily="2" charset="-122"/>
                <a:ea typeface="方正小标宋简体" pitchFamily="2" charset="-122"/>
              </a:rPr>
              <a:t>铁</a:t>
            </a:r>
            <a:r>
              <a:rPr lang="zh-CN" altLang="zh-CN" dirty="0" smtClean="0">
                <a:solidFill>
                  <a:srgbClr val="0070C0"/>
                </a:solidFill>
                <a:latin typeface="方正小标宋简体" pitchFamily="2" charset="-122"/>
                <a:ea typeface="方正小标宋简体" pitchFamily="2" charset="-122"/>
              </a:rPr>
              <a:t>、徐连</a:t>
            </a:r>
            <a:r>
              <a:rPr lang="zh-CN" altLang="en-US" dirty="0" smtClean="0">
                <a:solidFill>
                  <a:srgbClr val="0070C0"/>
                </a:solidFill>
                <a:latin typeface="方正小标宋简体" pitchFamily="2" charset="-122"/>
                <a:ea typeface="方正小标宋简体" pitchFamily="2" charset="-122"/>
              </a:rPr>
              <a:t>高</a:t>
            </a:r>
            <a:r>
              <a:rPr lang="zh-CN" altLang="zh-CN" dirty="0" smtClean="0">
                <a:solidFill>
                  <a:srgbClr val="0070C0"/>
                </a:solidFill>
                <a:latin typeface="方正小标宋简体" pitchFamily="2" charset="-122"/>
                <a:ea typeface="方正小标宋简体" pitchFamily="2" charset="-122"/>
              </a:rPr>
              <a:t>铁</a:t>
            </a:r>
            <a:r>
              <a:rPr lang="zh-CN" altLang="zh-CN" dirty="0" smtClean="0">
                <a:latin typeface="方正小标宋简体" pitchFamily="2" charset="-122"/>
                <a:ea typeface="方正小标宋简体" pitchFamily="2" charset="-122"/>
              </a:rPr>
              <a:t>部分线路设备</a:t>
            </a:r>
            <a:r>
              <a:rPr lang="zh-CN" altLang="zh-CN" dirty="0" smtClean="0"/>
              <a:t>、</a:t>
            </a:r>
            <a:r>
              <a:rPr lang="zh-CN" altLang="zh-CN" dirty="0" smtClean="0">
                <a:latin typeface="方正小标宋简体" pitchFamily="2" charset="-122"/>
                <a:ea typeface="方正小标宋简体" pitchFamily="2" charset="-122"/>
              </a:rPr>
              <a:t>桥梁、涵洞、道口等设备的养护维修和部分线路大中修任务。</a:t>
            </a:r>
          </a:p>
        </p:txBody>
      </p:sp>
    </p:spTree>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单位概况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6" name="图片 15" descr="微信图片_20231211110846.jpg"/>
          <p:cNvPicPr>
            <a:picLocks noChangeAspect="1"/>
          </p:cNvPicPr>
          <p:nvPr/>
        </p:nvPicPr>
        <p:blipFill>
          <a:blip r:embed="rId3" cstate="print"/>
          <a:stretch>
            <a:fillRect/>
          </a:stretch>
        </p:blipFill>
        <p:spPr>
          <a:xfrm>
            <a:off x="683568" y="1491630"/>
            <a:ext cx="3672408" cy="2448272"/>
          </a:xfrm>
          <a:prstGeom prst="rect">
            <a:avLst/>
          </a:prstGeom>
        </p:spPr>
      </p:pic>
      <p:pic>
        <p:nvPicPr>
          <p:cNvPr id="18" name="图片 17" descr="微信图片_20231211110906.jpg"/>
          <p:cNvPicPr>
            <a:picLocks noChangeAspect="1"/>
          </p:cNvPicPr>
          <p:nvPr/>
        </p:nvPicPr>
        <p:blipFill>
          <a:blip r:embed="rId4" cstate="print"/>
          <a:stretch>
            <a:fillRect/>
          </a:stretch>
        </p:blipFill>
        <p:spPr>
          <a:xfrm>
            <a:off x="4427984" y="1491630"/>
            <a:ext cx="4348905" cy="2448272"/>
          </a:xfrm>
          <a:prstGeom prst="rect">
            <a:avLst/>
          </a:prstGeom>
        </p:spPr>
      </p:pic>
    </p:spTree>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单位概况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descr="微信图片_20231211110941.jpg"/>
          <p:cNvPicPr>
            <a:picLocks noChangeAspect="1"/>
          </p:cNvPicPr>
          <p:nvPr/>
        </p:nvPicPr>
        <p:blipFill>
          <a:blip r:embed="rId3" cstate="print"/>
          <a:stretch>
            <a:fillRect/>
          </a:stretch>
        </p:blipFill>
        <p:spPr>
          <a:xfrm>
            <a:off x="1043608" y="1491630"/>
            <a:ext cx="3641601" cy="2427734"/>
          </a:xfrm>
          <a:prstGeom prst="rect">
            <a:avLst/>
          </a:prstGeom>
        </p:spPr>
      </p:pic>
      <p:pic>
        <p:nvPicPr>
          <p:cNvPr id="8" name="图片 7" descr="铺路石.jpg"/>
          <p:cNvPicPr>
            <a:picLocks noChangeAspect="1"/>
          </p:cNvPicPr>
          <p:nvPr/>
        </p:nvPicPr>
        <p:blipFill>
          <a:blip r:embed="rId4" cstate="print"/>
          <a:stretch>
            <a:fillRect/>
          </a:stretch>
        </p:blipFill>
        <p:spPr>
          <a:xfrm>
            <a:off x="4788024" y="1491630"/>
            <a:ext cx="3639600" cy="2426400"/>
          </a:xfrm>
          <a:prstGeom prst="rect">
            <a:avLst/>
          </a:prstGeom>
        </p:spPr>
      </p:pic>
    </p:spTree>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单位概况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7" name="图片 16" descr="微信图片_20231211110950.jpg"/>
          <p:cNvPicPr>
            <a:picLocks noChangeAspect="1"/>
          </p:cNvPicPr>
          <p:nvPr/>
        </p:nvPicPr>
        <p:blipFill>
          <a:blip r:embed="rId3" cstate="print"/>
          <a:stretch>
            <a:fillRect/>
          </a:stretch>
        </p:blipFill>
        <p:spPr>
          <a:xfrm>
            <a:off x="5292080" y="1491630"/>
            <a:ext cx="2869310" cy="2857388"/>
          </a:xfrm>
          <a:prstGeom prst="rect">
            <a:avLst/>
          </a:prstGeom>
        </p:spPr>
      </p:pic>
      <p:pic>
        <p:nvPicPr>
          <p:cNvPr id="18" name="图片 17" descr="微信图片_20231211110955.jpg"/>
          <p:cNvPicPr>
            <a:picLocks noChangeAspect="1"/>
          </p:cNvPicPr>
          <p:nvPr/>
        </p:nvPicPr>
        <p:blipFill>
          <a:blip r:embed="rId4" cstate="print"/>
          <a:stretch>
            <a:fillRect/>
          </a:stretch>
        </p:blipFill>
        <p:spPr>
          <a:xfrm>
            <a:off x="899592" y="1491630"/>
            <a:ext cx="4212468" cy="2808312"/>
          </a:xfrm>
          <a:prstGeom prst="rect">
            <a:avLst/>
          </a:prstGeom>
        </p:spPr>
      </p:pic>
    </p:spTree>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单位概况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6" name="图片 5" descr="微信图片_20231211111000.jpg"/>
          <p:cNvPicPr>
            <a:picLocks noChangeAspect="1"/>
          </p:cNvPicPr>
          <p:nvPr/>
        </p:nvPicPr>
        <p:blipFill>
          <a:blip r:embed="rId3" cstate="print"/>
          <a:stretch>
            <a:fillRect/>
          </a:stretch>
        </p:blipFill>
        <p:spPr>
          <a:xfrm>
            <a:off x="611560" y="1563638"/>
            <a:ext cx="3888432" cy="2595889"/>
          </a:xfrm>
          <a:prstGeom prst="rect">
            <a:avLst/>
          </a:prstGeom>
        </p:spPr>
      </p:pic>
      <p:pic>
        <p:nvPicPr>
          <p:cNvPr id="7" name="图片 6" descr="微信图片_20231211111006.jpg"/>
          <p:cNvPicPr>
            <a:picLocks noChangeAspect="1"/>
          </p:cNvPicPr>
          <p:nvPr/>
        </p:nvPicPr>
        <p:blipFill>
          <a:blip r:embed="rId4" cstate="print"/>
          <a:stretch>
            <a:fillRect/>
          </a:stretch>
        </p:blipFill>
        <p:spPr>
          <a:xfrm>
            <a:off x="4644008" y="1491630"/>
            <a:ext cx="3816424" cy="2862318"/>
          </a:xfrm>
          <a:prstGeom prst="rect">
            <a:avLst/>
          </a:prstGeom>
        </p:spPr>
      </p:pic>
    </p:spTree>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385813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二、 </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实习岗位和工作内容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259632" y="915566"/>
            <a:ext cx="6912768" cy="923330"/>
          </a:xfrm>
          <a:prstGeom prst="rect">
            <a:avLst/>
          </a:prstGeom>
          <a:noFill/>
        </p:spPr>
        <p:txBody>
          <a:bodyPr wrap="square" rtlCol="0">
            <a:spAutoFit/>
          </a:bodyPr>
          <a:lstStyle/>
          <a:p>
            <a:pPr indent="457200">
              <a:lnSpc>
                <a:spcPct val="150000"/>
              </a:lnSpc>
            </a:pPr>
            <a:r>
              <a:rPr lang="zh-CN" altLang="en-US" dirty="0" smtClean="0">
                <a:latin typeface="方正小标宋简体" pitchFamily="2" charset="-122"/>
                <a:ea typeface="方正小标宋简体" pitchFamily="2" charset="-122"/>
              </a:rPr>
              <a:t>铁路线路维修岗位实习生</a:t>
            </a:r>
            <a:r>
              <a:rPr lang="en-US" altLang="zh-CN" dirty="0" smtClean="0">
                <a:solidFill>
                  <a:srgbClr val="0070C0"/>
                </a:solidFill>
                <a:latin typeface="方正小标宋简体" pitchFamily="2" charset="-122"/>
                <a:ea typeface="方正小标宋简体" pitchFamily="2" charset="-122"/>
              </a:rPr>
              <a:t>30</a:t>
            </a:r>
            <a:r>
              <a:rPr lang="zh-CN" altLang="en-US" dirty="0" smtClean="0">
                <a:solidFill>
                  <a:srgbClr val="0070C0"/>
                </a:solidFill>
                <a:latin typeface="方正小标宋简体" pitchFamily="2" charset="-122"/>
                <a:ea typeface="方正小标宋简体" pitchFamily="2" charset="-122"/>
              </a:rPr>
              <a:t>人</a:t>
            </a:r>
            <a:r>
              <a:rPr lang="zh-CN" altLang="en-US" dirty="0" smtClean="0">
                <a:latin typeface="方正小标宋简体" pitchFamily="2" charset="-122"/>
                <a:ea typeface="方正小标宋简体" pitchFamily="2" charset="-122"/>
              </a:rPr>
              <a:t>，跟班学习和参与铁路线路养护维修辅助工作。</a:t>
            </a:r>
            <a:endParaRPr lang="zh-CN" altLang="en-US" dirty="0" smtClean="0">
              <a:solidFill>
                <a:schemeClr val="tx1">
                  <a:lumMod val="75000"/>
                  <a:lumOff val="25000"/>
                </a:schemeClr>
              </a:solidFill>
              <a:latin typeface="方正小标宋简体" pitchFamily="2" charset="-122"/>
              <a:ea typeface="方正小标宋简体" pitchFamily="2" charset="-122"/>
            </a:endParaRPr>
          </a:p>
        </p:txBody>
      </p:sp>
      <p:sp>
        <p:nvSpPr>
          <p:cNvPr id="19" name="TextBox 18"/>
          <p:cNvSpPr txBox="1"/>
          <p:nvPr/>
        </p:nvSpPr>
        <p:spPr>
          <a:xfrm>
            <a:off x="899592" y="4155926"/>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线路捣固作业</a:t>
            </a:r>
          </a:p>
        </p:txBody>
      </p:sp>
      <p:pic>
        <p:nvPicPr>
          <p:cNvPr id="2050" name="Picture 2" descr="C:\Users\LRK\Desktop\照片\1975740377627d2122fbc7bfa62071a.jpg"/>
          <p:cNvPicPr>
            <a:picLocks noChangeAspect="1" noChangeArrowheads="1"/>
          </p:cNvPicPr>
          <p:nvPr/>
        </p:nvPicPr>
        <p:blipFill>
          <a:blip r:embed="rId3" cstate="print"/>
          <a:srcRect/>
          <a:stretch>
            <a:fillRect/>
          </a:stretch>
        </p:blipFill>
        <p:spPr bwMode="auto">
          <a:xfrm>
            <a:off x="755576" y="1995686"/>
            <a:ext cx="1620070" cy="2160000"/>
          </a:xfrm>
          <a:prstGeom prst="rect">
            <a:avLst/>
          </a:prstGeom>
          <a:noFill/>
        </p:spPr>
      </p:pic>
      <p:pic>
        <p:nvPicPr>
          <p:cNvPr id="2051" name="Picture 3" descr="C:\Users\LRK\Desktop\照片\5e99dba3c9465df8ea057e9de46bb61.jpg"/>
          <p:cNvPicPr>
            <a:picLocks noChangeAspect="1" noChangeArrowheads="1"/>
          </p:cNvPicPr>
          <p:nvPr/>
        </p:nvPicPr>
        <p:blipFill>
          <a:blip r:embed="rId4" cstate="print"/>
          <a:srcRect/>
          <a:stretch>
            <a:fillRect/>
          </a:stretch>
        </p:blipFill>
        <p:spPr bwMode="auto">
          <a:xfrm>
            <a:off x="2411760" y="1995686"/>
            <a:ext cx="3240001" cy="2160000"/>
          </a:xfrm>
          <a:prstGeom prst="rect">
            <a:avLst/>
          </a:prstGeom>
          <a:noFill/>
        </p:spPr>
      </p:pic>
      <p:sp>
        <p:nvSpPr>
          <p:cNvPr id="14" name="TextBox 13"/>
          <p:cNvSpPr txBox="1"/>
          <p:nvPr/>
        </p:nvSpPr>
        <p:spPr>
          <a:xfrm>
            <a:off x="3419872" y="4155926"/>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线路拨道作业</a:t>
            </a:r>
          </a:p>
        </p:txBody>
      </p:sp>
      <p:sp>
        <p:nvSpPr>
          <p:cNvPr id="15" name="TextBox 14"/>
          <p:cNvSpPr txBox="1"/>
          <p:nvPr/>
        </p:nvSpPr>
        <p:spPr>
          <a:xfrm>
            <a:off x="6804248" y="4155926"/>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道岔起道作业</a:t>
            </a:r>
          </a:p>
        </p:txBody>
      </p:sp>
      <p:pic>
        <p:nvPicPr>
          <p:cNvPr id="22" name="图片 21" descr="7J1A5376.JPG"/>
          <p:cNvPicPr>
            <a:picLocks noChangeAspect="1"/>
          </p:cNvPicPr>
          <p:nvPr/>
        </p:nvPicPr>
        <p:blipFill>
          <a:blip r:embed="rId5" cstate="print"/>
          <a:stretch>
            <a:fillRect/>
          </a:stretch>
        </p:blipFill>
        <p:spPr>
          <a:xfrm>
            <a:off x="5724128" y="1995686"/>
            <a:ext cx="3239999" cy="2160000"/>
          </a:xfrm>
          <a:prstGeom prst="rect">
            <a:avLst/>
          </a:prstGeom>
        </p:spPr>
      </p:pic>
    </p:spTree>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857880" y="200199"/>
            <a:ext cx="3426088"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smtClean="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实习岗位和工作内容</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4" name="图片 13" descr="4.创新集中修作业模式，推行大机+小机作业，提升集中修施工质量。图为“小液捣”配合大机道岔捣固作业车进行辅助捣固。.jpg"/>
          <p:cNvPicPr>
            <a:picLocks noChangeAspect="1"/>
          </p:cNvPicPr>
          <p:nvPr/>
        </p:nvPicPr>
        <p:blipFill>
          <a:blip r:embed="rId3" cstate="print"/>
          <a:stretch>
            <a:fillRect/>
          </a:stretch>
        </p:blipFill>
        <p:spPr>
          <a:xfrm>
            <a:off x="1547664" y="771550"/>
            <a:ext cx="2472008" cy="1800000"/>
          </a:xfrm>
          <a:prstGeom prst="rect">
            <a:avLst/>
          </a:prstGeom>
        </p:spPr>
      </p:pic>
      <p:sp>
        <p:nvSpPr>
          <p:cNvPr id="15" name="TextBox 14"/>
          <p:cNvSpPr txBox="1"/>
          <p:nvPr/>
        </p:nvSpPr>
        <p:spPr>
          <a:xfrm>
            <a:off x="2051720" y="2571750"/>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小液捣捣固作业</a:t>
            </a:r>
          </a:p>
        </p:txBody>
      </p:sp>
      <p:sp>
        <p:nvSpPr>
          <p:cNvPr id="19" name="TextBox 18"/>
          <p:cNvSpPr txBox="1"/>
          <p:nvPr/>
        </p:nvSpPr>
        <p:spPr>
          <a:xfrm>
            <a:off x="5364088" y="2571750"/>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道岔精调作业</a:t>
            </a:r>
          </a:p>
        </p:txBody>
      </p:sp>
      <p:pic>
        <p:nvPicPr>
          <p:cNvPr id="23" name="图片 22" descr="6.统筹区域劳力资源，成立专业修理团队，组织超临修销号专修班，攻关设备病害顽症。图为专修班在徐州北进行道岔专修作业。.JPG"/>
          <p:cNvPicPr>
            <a:picLocks noChangeAspect="1"/>
          </p:cNvPicPr>
          <p:nvPr/>
        </p:nvPicPr>
        <p:blipFill>
          <a:blip r:embed="rId4" cstate="print"/>
          <a:stretch>
            <a:fillRect/>
          </a:stretch>
        </p:blipFill>
        <p:spPr>
          <a:xfrm>
            <a:off x="4716016" y="771549"/>
            <a:ext cx="2664296" cy="1800000"/>
          </a:xfrm>
          <a:prstGeom prst="rect">
            <a:avLst/>
          </a:prstGeom>
        </p:spPr>
      </p:pic>
      <p:sp>
        <p:nvSpPr>
          <p:cNvPr id="24" name="TextBox 23"/>
          <p:cNvSpPr txBox="1"/>
          <p:nvPr/>
        </p:nvSpPr>
        <p:spPr>
          <a:xfrm>
            <a:off x="2195736" y="4640237"/>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线路检查作业</a:t>
            </a:r>
          </a:p>
        </p:txBody>
      </p:sp>
      <p:sp>
        <p:nvSpPr>
          <p:cNvPr id="25" name="TextBox 24"/>
          <p:cNvSpPr txBox="1"/>
          <p:nvPr/>
        </p:nvSpPr>
        <p:spPr>
          <a:xfrm>
            <a:off x="5436096" y="4587974"/>
            <a:ext cx="1512168" cy="307777"/>
          </a:xfrm>
          <a:prstGeom prst="rect">
            <a:avLst/>
          </a:prstGeom>
          <a:noFill/>
        </p:spPr>
        <p:txBody>
          <a:bodyPr wrap="square" rtlCol="0">
            <a:spAutoFit/>
          </a:bodyPr>
          <a:lstStyle/>
          <a:p>
            <a:r>
              <a:rPr lang="zh-CN" altLang="en-US" sz="1400" dirty="0" smtClean="0">
                <a:solidFill>
                  <a:schemeClr val="tx1">
                    <a:lumMod val="75000"/>
                    <a:lumOff val="25000"/>
                  </a:schemeClr>
                </a:solidFill>
                <a:latin typeface="仿宋_GB2312" pitchFamily="49" charset="-122"/>
                <a:ea typeface="仿宋_GB2312" pitchFamily="49" charset="-122"/>
              </a:rPr>
              <a:t>道岔检查作业</a:t>
            </a:r>
          </a:p>
        </p:txBody>
      </p:sp>
      <p:pic>
        <p:nvPicPr>
          <p:cNvPr id="26" name="图片 25" descr="7J1A0028.JPG"/>
          <p:cNvPicPr>
            <a:picLocks noChangeAspect="1"/>
          </p:cNvPicPr>
          <p:nvPr/>
        </p:nvPicPr>
        <p:blipFill>
          <a:blip r:embed="rId5" cstate="print"/>
          <a:stretch>
            <a:fillRect/>
          </a:stretch>
        </p:blipFill>
        <p:spPr>
          <a:xfrm>
            <a:off x="4716015" y="3003797"/>
            <a:ext cx="2700000" cy="1636239"/>
          </a:xfrm>
          <a:prstGeom prst="rect">
            <a:avLst/>
          </a:prstGeom>
        </p:spPr>
      </p:pic>
      <p:pic>
        <p:nvPicPr>
          <p:cNvPr id="27" name="图片 26" descr="1.检查不划撬（正确）.JPG"/>
          <p:cNvPicPr>
            <a:picLocks noChangeAspect="1"/>
          </p:cNvPicPr>
          <p:nvPr/>
        </p:nvPicPr>
        <p:blipFill>
          <a:blip r:embed="rId6" cstate="print"/>
          <a:stretch>
            <a:fillRect/>
          </a:stretch>
        </p:blipFill>
        <p:spPr>
          <a:xfrm>
            <a:off x="1594744" y="3011183"/>
            <a:ext cx="2473200" cy="1648799"/>
          </a:xfrm>
          <a:prstGeom prst="rect">
            <a:avLst/>
          </a:prstGeom>
        </p:spPr>
      </p:pic>
    </p:spTree>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65b93fa4-8932-463b-b295-f4035795a4d3"/>
  <p:tag name="COMMONDATA" val="eyJoZGlkIjoiNDNiOWI1ZjllZWRkNDU2OWE5MTAyNjQxY2E3MWZkOGY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640</Words>
  <Application>Microsoft Office PowerPoint</Application>
  <PresentationFormat>全屏显示(16:9)</PresentationFormat>
  <Paragraphs>57</Paragraphs>
  <Slides>14</Slides>
  <Notes>14</Notes>
  <HiddenSlides>0</HiddenSlides>
  <MMClips>0</MMClips>
  <ScaleCrop>false</ScaleCrop>
  <HeadingPairs>
    <vt:vector size="4" baseType="variant">
      <vt:variant>
        <vt:lpstr>主题</vt:lpstr>
      </vt:variant>
      <vt:variant>
        <vt:i4>1</vt:i4>
      </vt:variant>
      <vt:variant>
        <vt:lpstr>幻灯片标题</vt:lpstr>
      </vt:variant>
      <vt:variant>
        <vt:i4>14</vt:i4>
      </vt:variant>
    </vt:vector>
  </HeadingPairs>
  <TitlesOfParts>
    <vt:vector size="1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佟素玲</cp:lastModifiedBy>
  <cp:revision>246</cp:revision>
  <dcterms:created xsi:type="dcterms:W3CDTF">2015-12-11T17:46:00Z</dcterms:created>
  <dcterms:modified xsi:type="dcterms:W3CDTF">2025-10-23T01:13:14Z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3A1A98CA58454DE5BE4FB05187BF9098</vt:lpwstr>
  </property>
</Properties>
</file>